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62" r:id="rId2"/>
    <p:sldMasterId id="2147483672" r:id="rId3"/>
    <p:sldMasterId id="2147483677" r:id="rId4"/>
    <p:sldMasterId id="2147483680" r:id="rId5"/>
    <p:sldMasterId id="2147483683" r:id="rId6"/>
  </p:sldMasterIdLst>
  <p:notesMasterIdLst>
    <p:notesMasterId r:id="rId35"/>
  </p:notesMasterIdLst>
  <p:sldIdLst>
    <p:sldId id="270" r:id="rId7"/>
    <p:sldId id="271" r:id="rId8"/>
    <p:sldId id="280" r:id="rId9"/>
    <p:sldId id="281" r:id="rId10"/>
    <p:sldId id="275" r:id="rId11"/>
    <p:sldId id="311" r:id="rId12"/>
    <p:sldId id="288" r:id="rId13"/>
    <p:sldId id="285" r:id="rId14"/>
    <p:sldId id="286" r:id="rId15"/>
    <p:sldId id="287" r:id="rId16"/>
    <p:sldId id="276" r:id="rId17"/>
    <p:sldId id="303" r:id="rId18"/>
    <p:sldId id="295" r:id="rId19"/>
    <p:sldId id="291" r:id="rId20"/>
    <p:sldId id="296" r:id="rId21"/>
    <p:sldId id="289" r:id="rId22"/>
    <p:sldId id="304" r:id="rId23"/>
    <p:sldId id="297" r:id="rId24"/>
    <p:sldId id="298" r:id="rId25"/>
    <p:sldId id="302" r:id="rId26"/>
    <p:sldId id="277" r:id="rId27"/>
    <p:sldId id="299" r:id="rId28"/>
    <p:sldId id="300" r:id="rId29"/>
    <p:sldId id="307" r:id="rId30"/>
    <p:sldId id="309" r:id="rId31"/>
    <p:sldId id="305" r:id="rId32"/>
    <p:sldId id="310" r:id="rId33"/>
    <p:sldId id="278"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Fira Sans" panose="020B0503050000020004" pitchFamily="34" charset="0"/>
      <p:regular r:id="rId40"/>
      <p:bold r:id="rId41"/>
      <p:italic r:id="rId42"/>
      <p:boldItalic r:id="rId43"/>
    </p:embeddedFont>
    <p:embeddedFont>
      <p:font typeface="Fira Sans ExtraBold" panose="020B0903050000020004" pitchFamily="34" charset="0"/>
      <p:bold r:id="rId44"/>
      <p:boldItalic r:id="rId45"/>
    </p:embeddedFont>
    <p:embeddedFont>
      <p:font typeface="Fira Sans Light" panose="020B0403050000020004" pitchFamily="34" charset="0"/>
      <p:regular r:id="rId46"/>
      <p:italic r:id="rId47"/>
    </p:embeddedFont>
    <p:embeddedFont>
      <p:font typeface="Poppins" panose="00000500000000000000" pitchFamily="2"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FKY, Mike" initials="LM" lastIdx="1" clrIdx="0">
    <p:extLst>
      <p:ext uri="{19B8F6BF-5375-455C-9EA6-DF929625EA0E}">
        <p15:presenceInfo xmlns:p15="http://schemas.microsoft.com/office/powerpoint/2012/main" userId="S::lafkym@ansto.gov.au::259c99ff-ed50-48b1-b65c-30855d2202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36164"/>
    <a:srgbClr val="146464"/>
    <a:srgbClr val="145F64"/>
    <a:srgbClr val="1D6164"/>
    <a:srgbClr val="2A6164"/>
    <a:srgbClr val="49BFBE"/>
    <a:srgbClr val="49BDBE"/>
    <a:srgbClr val="54BDBE"/>
    <a:srgbClr val="6ABDBE"/>
    <a:srgbClr val="0A17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75" autoAdjust="0"/>
    <p:restoredTop sz="85076" autoAdjust="0"/>
  </p:normalViewPr>
  <p:slideViewPr>
    <p:cSldViewPr snapToGrid="0" snapToObjects="1">
      <p:cViewPr varScale="1">
        <p:scale>
          <a:sx n="93" d="100"/>
          <a:sy n="93" d="100"/>
        </p:scale>
        <p:origin x="1050"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4.fntdata"/><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6.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9.fntdata"/><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font" Target="fonts/font16.fntdata"/><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afkym\Desktop\Management%20Stuff\WAO%202021\CasesGSG_Full_Data_data.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afkym\Desktop\Management%20Stuff\WAO%202021\CasesGSG_Full_Data_data.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afkym\Desktop\Management%20Stuff\WAO%202021\CasesGSG_Full_Data_data.csv"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afkym\Desktop\Management%20Stuff\WAO%202021\CasesGSG_Full_Data_data.csv"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afkym\Desktop\Management%20Stuff\WAO%202021\CasesGSG_Full_Data_data.csv"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CasesGSG_Full_Data_data!$A$38:$A$129</c:f>
              <c:strCache>
                <c:ptCount val="92"/>
                <c:pt idx="0">
                  <c:v>March 1, 2020</c:v>
                </c:pt>
                <c:pt idx="1">
                  <c:v>March 2, 2020</c:v>
                </c:pt>
                <c:pt idx="2">
                  <c:v>March 3, 2020</c:v>
                </c:pt>
                <c:pt idx="3">
                  <c:v>March 4, 2020</c:v>
                </c:pt>
                <c:pt idx="4">
                  <c:v>March 5, 2020</c:v>
                </c:pt>
                <c:pt idx="5">
                  <c:v>March 6, 2020</c:v>
                </c:pt>
                <c:pt idx="6">
                  <c:v>March 7, 2020</c:v>
                </c:pt>
                <c:pt idx="7">
                  <c:v>March 8, 2020</c:v>
                </c:pt>
                <c:pt idx="8">
                  <c:v>March 9, 2020</c:v>
                </c:pt>
                <c:pt idx="9">
                  <c:v>March 10, 2020</c:v>
                </c:pt>
                <c:pt idx="10">
                  <c:v>March 11, 2020</c:v>
                </c:pt>
                <c:pt idx="11">
                  <c:v>March 12, 2020</c:v>
                </c:pt>
                <c:pt idx="12">
                  <c:v>March 13, 2020</c:v>
                </c:pt>
                <c:pt idx="13">
                  <c:v>March 14, 2020</c:v>
                </c:pt>
                <c:pt idx="14">
                  <c:v>March 15, 2020</c:v>
                </c:pt>
                <c:pt idx="15">
                  <c:v>March 16, 2020</c:v>
                </c:pt>
                <c:pt idx="16">
                  <c:v>March 17, 2020</c:v>
                </c:pt>
                <c:pt idx="17">
                  <c:v>March 18, 2020</c:v>
                </c:pt>
                <c:pt idx="18">
                  <c:v>March 19, 2020</c:v>
                </c:pt>
                <c:pt idx="19">
                  <c:v>March 20, 2020</c:v>
                </c:pt>
                <c:pt idx="20">
                  <c:v>March 21, 2020</c:v>
                </c:pt>
                <c:pt idx="21">
                  <c:v>March 22, 2020</c:v>
                </c:pt>
                <c:pt idx="22">
                  <c:v>March 23, 2020</c:v>
                </c:pt>
                <c:pt idx="23">
                  <c:v>March 24, 2020</c:v>
                </c:pt>
                <c:pt idx="24">
                  <c:v>March 25, 2020</c:v>
                </c:pt>
                <c:pt idx="25">
                  <c:v>March 26, 2020</c:v>
                </c:pt>
                <c:pt idx="26">
                  <c:v>March 27, 2020</c:v>
                </c:pt>
                <c:pt idx="27">
                  <c:v>March 28, 2020</c:v>
                </c:pt>
                <c:pt idx="28">
                  <c:v>March 29, 2020</c:v>
                </c:pt>
                <c:pt idx="29">
                  <c:v>March 30, 2020</c:v>
                </c:pt>
                <c:pt idx="30">
                  <c:v>March 31, 2020</c:v>
                </c:pt>
                <c:pt idx="31">
                  <c:v>April 1, 2020</c:v>
                </c:pt>
                <c:pt idx="32">
                  <c:v>April 2, 2020</c:v>
                </c:pt>
                <c:pt idx="33">
                  <c:v>April 3, 2020</c:v>
                </c:pt>
                <c:pt idx="34">
                  <c:v>April 4, 2020</c:v>
                </c:pt>
                <c:pt idx="35">
                  <c:v>April 5, 2020</c:v>
                </c:pt>
                <c:pt idx="36">
                  <c:v>April 6, 2020</c:v>
                </c:pt>
                <c:pt idx="37">
                  <c:v>April 7, 2020</c:v>
                </c:pt>
                <c:pt idx="38">
                  <c:v>April 8, 2020</c:v>
                </c:pt>
                <c:pt idx="39">
                  <c:v>April 9, 2020</c:v>
                </c:pt>
                <c:pt idx="40">
                  <c:v>April 10, 2020</c:v>
                </c:pt>
                <c:pt idx="41">
                  <c:v>April 11, 2020</c:v>
                </c:pt>
                <c:pt idx="42">
                  <c:v>April 12, 2020</c:v>
                </c:pt>
                <c:pt idx="43">
                  <c:v>April 13, 2020</c:v>
                </c:pt>
                <c:pt idx="44">
                  <c:v>April 14, 2020</c:v>
                </c:pt>
                <c:pt idx="45">
                  <c:v>April 15, 2020</c:v>
                </c:pt>
                <c:pt idx="46">
                  <c:v>April 16, 2020</c:v>
                </c:pt>
                <c:pt idx="47">
                  <c:v>April 17, 2020</c:v>
                </c:pt>
                <c:pt idx="48">
                  <c:v>April 18, 2020</c:v>
                </c:pt>
                <c:pt idx="49">
                  <c:v>April 19, 2020</c:v>
                </c:pt>
                <c:pt idx="50">
                  <c:v>April 20, 2020</c:v>
                </c:pt>
                <c:pt idx="51">
                  <c:v>April 21, 2020</c:v>
                </c:pt>
                <c:pt idx="52">
                  <c:v>April 22, 2020</c:v>
                </c:pt>
                <c:pt idx="53">
                  <c:v>April 23, 2020</c:v>
                </c:pt>
                <c:pt idx="54">
                  <c:v>April 24, 2020</c:v>
                </c:pt>
                <c:pt idx="55">
                  <c:v>April 25, 2020</c:v>
                </c:pt>
                <c:pt idx="56">
                  <c:v>April 26, 2020</c:v>
                </c:pt>
                <c:pt idx="57">
                  <c:v>April 27, 2020</c:v>
                </c:pt>
                <c:pt idx="58">
                  <c:v>April 28, 2020</c:v>
                </c:pt>
                <c:pt idx="59">
                  <c:v>April 29, 2020</c:v>
                </c:pt>
                <c:pt idx="60">
                  <c:v>April 30, 2020</c:v>
                </c:pt>
                <c:pt idx="61">
                  <c:v>May 1, 2020</c:v>
                </c:pt>
                <c:pt idx="62">
                  <c:v>May 2, 2020</c:v>
                </c:pt>
                <c:pt idx="63">
                  <c:v>May 3, 2020</c:v>
                </c:pt>
                <c:pt idx="64">
                  <c:v>May 4, 2020</c:v>
                </c:pt>
                <c:pt idx="65">
                  <c:v>May 5, 2020</c:v>
                </c:pt>
                <c:pt idx="66">
                  <c:v>May 6, 2020</c:v>
                </c:pt>
                <c:pt idx="67">
                  <c:v>May 7, 2020</c:v>
                </c:pt>
                <c:pt idx="68">
                  <c:v>May 8, 2020</c:v>
                </c:pt>
                <c:pt idx="69">
                  <c:v>May 9, 2020</c:v>
                </c:pt>
                <c:pt idx="70">
                  <c:v>May 10, 2020</c:v>
                </c:pt>
                <c:pt idx="71">
                  <c:v>May 11, 2020</c:v>
                </c:pt>
                <c:pt idx="72">
                  <c:v>May 12, 2020</c:v>
                </c:pt>
                <c:pt idx="73">
                  <c:v>May 13, 2020</c:v>
                </c:pt>
                <c:pt idx="74">
                  <c:v>May 14, 2020</c:v>
                </c:pt>
                <c:pt idx="75">
                  <c:v>May 15, 2020</c:v>
                </c:pt>
                <c:pt idx="76">
                  <c:v>May 16, 2020</c:v>
                </c:pt>
                <c:pt idx="77">
                  <c:v>May 17, 2020</c:v>
                </c:pt>
                <c:pt idx="78">
                  <c:v>May 18, 2020</c:v>
                </c:pt>
                <c:pt idx="79">
                  <c:v>May 19, 2020</c:v>
                </c:pt>
                <c:pt idx="80">
                  <c:v>May 20, 2020</c:v>
                </c:pt>
                <c:pt idx="81">
                  <c:v>May 21, 2020</c:v>
                </c:pt>
                <c:pt idx="82">
                  <c:v>May 22, 2020</c:v>
                </c:pt>
                <c:pt idx="83">
                  <c:v>May 23, 2020</c:v>
                </c:pt>
                <c:pt idx="84">
                  <c:v>May 24, 2020</c:v>
                </c:pt>
                <c:pt idx="85">
                  <c:v>May 25, 2020</c:v>
                </c:pt>
                <c:pt idx="86">
                  <c:v>May 26, 2020</c:v>
                </c:pt>
                <c:pt idx="87">
                  <c:v>May 27, 2020</c:v>
                </c:pt>
                <c:pt idx="88">
                  <c:v>May 28, 2020</c:v>
                </c:pt>
                <c:pt idx="89">
                  <c:v>May 29, 2020</c:v>
                </c:pt>
                <c:pt idx="90">
                  <c:v>May 30, 2020</c:v>
                </c:pt>
                <c:pt idx="91">
                  <c:v>May 31, 2020</c:v>
                </c:pt>
              </c:strCache>
            </c:strRef>
          </c:cat>
          <c:val>
            <c:numRef>
              <c:f>CasesGSG_Full_Data_data!$B$38:$B$129</c:f>
            </c:numRef>
          </c:val>
          <c:extLst>
            <c:ext xmlns:c16="http://schemas.microsoft.com/office/drawing/2014/chart" uri="{C3380CC4-5D6E-409C-BE32-E72D297353CC}">
              <c16:uniqueId val="{00000000-D299-4164-97C7-9D2ECBD23826}"/>
            </c:ext>
          </c:extLst>
        </c:ser>
        <c:ser>
          <c:idx val="1"/>
          <c:order val="1"/>
          <c:spPr>
            <a:solidFill>
              <a:schemeClr val="accent2"/>
            </a:solidFill>
            <a:ln>
              <a:noFill/>
            </a:ln>
            <a:effectLst/>
          </c:spPr>
          <c:invertIfNegative val="0"/>
          <c:cat>
            <c:strRef>
              <c:f>CasesGSG_Full_Data_data!$A$38:$A$129</c:f>
              <c:strCache>
                <c:ptCount val="92"/>
                <c:pt idx="0">
                  <c:v>March 1, 2020</c:v>
                </c:pt>
                <c:pt idx="1">
                  <c:v>March 2, 2020</c:v>
                </c:pt>
                <c:pt idx="2">
                  <c:v>March 3, 2020</c:v>
                </c:pt>
                <c:pt idx="3">
                  <c:v>March 4, 2020</c:v>
                </c:pt>
                <c:pt idx="4">
                  <c:v>March 5, 2020</c:v>
                </c:pt>
                <c:pt idx="5">
                  <c:v>March 6, 2020</c:v>
                </c:pt>
                <c:pt idx="6">
                  <c:v>March 7, 2020</c:v>
                </c:pt>
                <c:pt idx="7">
                  <c:v>March 8, 2020</c:v>
                </c:pt>
                <c:pt idx="8">
                  <c:v>March 9, 2020</c:v>
                </c:pt>
                <c:pt idx="9">
                  <c:v>March 10, 2020</c:v>
                </c:pt>
                <c:pt idx="10">
                  <c:v>March 11, 2020</c:v>
                </c:pt>
                <c:pt idx="11">
                  <c:v>March 12, 2020</c:v>
                </c:pt>
                <c:pt idx="12">
                  <c:v>March 13, 2020</c:v>
                </c:pt>
                <c:pt idx="13">
                  <c:v>March 14, 2020</c:v>
                </c:pt>
                <c:pt idx="14">
                  <c:v>March 15, 2020</c:v>
                </c:pt>
                <c:pt idx="15">
                  <c:v>March 16, 2020</c:v>
                </c:pt>
                <c:pt idx="16">
                  <c:v>March 17, 2020</c:v>
                </c:pt>
                <c:pt idx="17">
                  <c:v>March 18, 2020</c:v>
                </c:pt>
                <c:pt idx="18">
                  <c:v>March 19, 2020</c:v>
                </c:pt>
                <c:pt idx="19">
                  <c:v>March 20, 2020</c:v>
                </c:pt>
                <c:pt idx="20">
                  <c:v>March 21, 2020</c:v>
                </c:pt>
                <c:pt idx="21">
                  <c:v>March 22, 2020</c:v>
                </c:pt>
                <c:pt idx="22">
                  <c:v>March 23, 2020</c:v>
                </c:pt>
                <c:pt idx="23">
                  <c:v>March 24, 2020</c:v>
                </c:pt>
                <c:pt idx="24">
                  <c:v>March 25, 2020</c:v>
                </c:pt>
                <c:pt idx="25">
                  <c:v>March 26, 2020</c:v>
                </c:pt>
                <c:pt idx="26">
                  <c:v>March 27, 2020</c:v>
                </c:pt>
                <c:pt idx="27">
                  <c:v>March 28, 2020</c:v>
                </c:pt>
                <c:pt idx="28">
                  <c:v>March 29, 2020</c:v>
                </c:pt>
                <c:pt idx="29">
                  <c:v>March 30, 2020</c:v>
                </c:pt>
                <c:pt idx="30">
                  <c:v>March 31, 2020</c:v>
                </c:pt>
                <c:pt idx="31">
                  <c:v>April 1, 2020</c:v>
                </c:pt>
                <c:pt idx="32">
                  <c:v>April 2, 2020</c:v>
                </c:pt>
                <c:pt idx="33">
                  <c:v>April 3, 2020</c:v>
                </c:pt>
                <c:pt idx="34">
                  <c:v>April 4, 2020</c:v>
                </c:pt>
                <c:pt idx="35">
                  <c:v>April 5, 2020</c:v>
                </c:pt>
                <c:pt idx="36">
                  <c:v>April 6, 2020</c:v>
                </c:pt>
                <c:pt idx="37">
                  <c:v>April 7, 2020</c:v>
                </c:pt>
                <c:pt idx="38">
                  <c:v>April 8, 2020</c:v>
                </c:pt>
                <c:pt idx="39">
                  <c:v>April 9, 2020</c:v>
                </c:pt>
                <c:pt idx="40">
                  <c:v>April 10, 2020</c:v>
                </c:pt>
                <c:pt idx="41">
                  <c:v>April 11, 2020</c:v>
                </c:pt>
                <c:pt idx="42">
                  <c:v>April 12, 2020</c:v>
                </c:pt>
                <c:pt idx="43">
                  <c:v>April 13, 2020</c:v>
                </c:pt>
                <c:pt idx="44">
                  <c:v>April 14, 2020</c:v>
                </c:pt>
                <c:pt idx="45">
                  <c:v>April 15, 2020</c:v>
                </c:pt>
                <c:pt idx="46">
                  <c:v>April 16, 2020</c:v>
                </c:pt>
                <c:pt idx="47">
                  <c:v>April 17, 2020</c:v>
                </c:pt>
                <c:pt idx="48">
                  <c:v>April 18, 2020</c:v>
                </c:pt>
                <c:pt idx="49">
                  <c:v>April 19, 2020</c:v>
                </c:pt>
                <c:pt idx="50">
                  <c:v>April 20, 2020</c:v>
                </c:pt>
                <c:pt idx="51">
                  <c:v>April 21, 2020</c:v>
                </c:pt>
                <c:pt idx="52">
                  <c:v>April 22, 2020</c:v>
                </c:pt>
                <c:pt idx="53">
                  <c:v>April 23, 2020</c:v>
                </c:pt>
                <c:pt idx="54">
                  <c:v>April 24, 2020</c:v>
                </c:pt>
                <c:pt idx="55">
                  <c:v>April 25, 2020</c:v>
                </c:pt>
                <c:pt idx="56">
                  <c:v>April 26, 2020</c:v>
                </c:pt>
                <c:pt idx="57">
                  <c:v>April 27, 2020</c:v>
                </c:pt>
                <c:pt idx="58">
                  <c:v>April 28, 2020</c:v>
                </c:pt>
                <c:pt idx="59">
                  <c:v>April 29, 2020</c:v>
                </c:pt>
                <c:pt idx="60">
                  <c:v>April 30, 2020</c:v>
                </c:pt>
                <c:pt idx="61">
                  <c:v>May 1, 2020</c:v>
                </c:pt>
                <c:pt idx="62">
                  <c:v>May 2, 2020</c:v>
                </c:pt>
                <c:pt idx="63">
                  <c:v>May 3, 2020</c:v>
                </c:pt>
                <c:pt idx="64">
                  <c:v>May 4, 2020</c:v>
                </c:pt>
                <c:pt idx="65">
                  <c:v>May 5, 2020</c:v>
                </c:pt>
                <c:pt idx="66">
                  <c:v>May 6, 2020</c:v>
                </c:pt>
                <c:pt idx="67">
                  <c:v>May 7, 2020</c:v>
                </c:pt>
                <c:pt idx="68">
                  <c:v>May 8, 2020</c:v>
                </c:pt>
                <c:pt idx="69">
                  <c:v>May 9, 2020</c:v>
                </c:pt>
                <c:pt idx="70">
                  <c:v>May 10, 2020</c:v>
                </c:pt>
                <c:pt idx="71">
                  <c:v>May 11, 2020</c:v>
                </c:pt>
                <c:pt idx="72">
                  <c:v>May 12, 2020</c:v>
                </c:pt>
                <c:pt idx="73">
                  <c:v>May 13, 2020</c:v>
                </c:pt>
                <c:pt idx="74">
                  <c:v>May 14, 2020</c:v>
                </c:pt>
                <c:pt idx="75">
                  <c:v>May 15, 2020</c:v>
                </c:pt>
                <c:pt idx="76">
                  <c:v>May 16, 2020</c:v>
                </c:pt>
                <c:pt idx="77">
                  <c:v>May 17, 2020</c:v>
                </c:pt>
                <c:pt idx="78">
                  <c:v>May 18, 2020</c:v>
                </c:pt>
                <c:pt idx="79">
                  <c:v>May 19, 2020</c:v>
                </c:pt>
                <c:pt idx="80">
                  <c:v>May 20, 2020</c:v>
                </c:pt>
                <c:pt idx="81">
                  <c:v>May 21, 2020</c:v>
                </c:pt>
                <c:pt idx="82">
                  <c:v>May 22, 2020</c:v>
                </c:pt>
                <c:pt idx="83">
                  <c:v>May 23, 2020</c:v>
                </c:pt>
                <c:pt idx="84">
                  <c:v>May 24, 2020</c:v>
                </c:pt>
                <c:pt idx="85">
                  <c:v>May 25, 2020</c:v>
                </c:pt>
                <c:pt idx="86">
                  <c:v>May 26, 2020</c:v>
                </c:pt>
                <c:pt idx="87">
                  <c:v>May 27, 2020</c:v>
                </c:pt>
                <c:pt idx="88">
                  <c:v>May 28, 2020</c:v>
                </c:pt>
                <c:pt idx="89">
                  <c:v>May 29, 2020</c:v>
                </c:pt>
                <c:pt idx="90">
                  <c:v>May 30, 2020</c:v>
                </c:pt>
                <c:pt idx="91">
                  <c:v>May 31, 2020</c:v>
                </c:pt>
              </c:strCache>
            </c:strRef>
          </c:cat>
          <c:val>
            <c:numRef>
              <c:f>CasesGSG_Full_Data_data!$C$38:$C$129</c:f>
              <c:numCache>
                <c:formatCode>General</c:formatCode>
                <c:ptCount val="92"/>
                <c:pt idx="0">
                  <c:v>2</c:v>
                </c:pt>
                <c:pt idx="1">
                  <c:v>0</c:v>
                </c:pt>
                <c:pt idx="2">
                  <c:v>0</c:v>
                </c:pt>
                <c:pt idx="3">
                  <c:v>1</c:v>
                </c:pt>
                <c:pt idx="4">
                  <c:v>0</c:v>
                </c:pt>
                <c:pt idx="5">
                  <c:v>1</c:v>
                </c:pt>
                <c:pt idx="6">
                  <c:v>1</c:v>
                </c:pt>
                <c:pt idx="7">
                  <c:v>2</c:v>
                </c:pt>
                <c:pt idx="8">
                  <c:v>3</c:v>
                </c:pt>
                <c:pt idx="9">
                  <c:v>2</c:v>
                </c:pt>
                <c:pt idx="10">
                  <c:v>5</c:v>
                </c:pt>
                <c:pt idx="11">
                  <c:v>10</c:v>
                </c:pt>
                <c:pt idx="12">
                  <c:v>15</c:v>
                </c:pt>
                <c:pt idx="13">
                  <c:v>5</c:v>
                </c:pt>
                <c:pt idx="14">
                  <c:v>7</c:v>
                </c:pt>
                <c:pt idx="15">
                  <c:v>17</c:v>
                </c:pt>
                <c:pt idx="16">
                  <c:v>37</c:v>
                </c:pt>
                <c:pt idx="17">
                  <c:v>30</c:v>
                </c:pt>
                <c:pt idx="18">
                  <c:v>33</c:v>
                </c:pt>
                <c:pt idx="19">
                  <c:v>43</c:v>
                </c:pt>
                <c:pt idx="20">
                  <c:v>46</c:v>
                </c:pt>
                <c:pt idx="21">
                  <c:v>73</c:v>
                </c:pt>
                <c:pt idx="22">
                  <c:v>56</c:v>
                </c:pt>
                <c:pt idx="23">
                  <c:v>64</c:v>
                </c:pt>
                <c:pt idx="24">
                  <c:v>58</c:v>
                </c:pt>
                <c:pt idx="25">
                  <c:v>54</c:v>
                </c:pt>
                <c:pt idx="26">
                  <c:v>106</c:v>
                </c:pt>
                <c:pt idx="27">
                  <c:v>78</c:v>
                </c:pt>
                <c:pt idx="28">
                  <c:v>54</c:v>
                </c:pt>
                <c:pt idx="29">
                  <c:v>88</c:v>
                </c:pt>
                <c:pt idx="30">
                  <c:v>58</c:v>
                </c:pt>
                <c:pt idx="31">
                  <c:v>63</c:v>
                </c:pt>
                <c:pt idx="32">
                  <c:v>59</c:v>
                </c:pt>
                <c:pt idx="33">
                  <c:v>22</c:v>
                </c:pt>
                <c:pt idx="34">
                  <c:v>29</c:v>
                </c:pt>
                <c:pt idx="35">
                  <c:v>26</c:v>
                </c:pt>
                <c:pt idx="36">
                  <c:v>33</c:v>
                </c:pt>
                <c:pt idx="37">
                  <c:v>24</c:v>
                </c:pt>
                <c:pt idx="38">
                  <c:v>13</c:v>
                </c:pt>
                <c:pt idx="39">
                  <c:v>12</c:v>
                </c:pt>
                <c:pt idx="40">
                  <c:v>24</c:v>
                </c:pt>
                <c:pt idx="41">
                  <c:v>6</c:v>
                </c:pt>
                <c:pt idx="42">
                  <c:v>8</c:v>
                </c:pt>
                <c:pt idx="43">
                  <c:v>9</c:v>
                </c:pt>
                <c:pt idx="44">
                  <c:v>4</c:v>
                </c:pt>
                <c:pt idx="45">
                  <c:v>5</c:v>
                </c:pt>
                <c:pt idx="46">
                  <c:v>7</c:v>
                </c:pt>
                <c:pt idx="47">
                  <c:v>14</c:v>
                </c:pt>
                <c:pt idx="48">
                  <c:v>13</c:v>
                </c:pt>
                <c:pt idx="49">
                  <c:v>1</c:v>
                </c:pt>
                <c:pt idx="50">
                  <c:v>5</c:v>
                </c:pt>
                <c:pt idx="51">
                  <c:v>1</c:v>
                </c:pt>
                <c:pt idx="52">
                  <c:v>1</c:v>
                </c:pt>
                <c:pt idx="53">
                  <c:v>5</c:v>
                </c:pt>
                <c:pt idx="54">
                  <c:v>3</c:v>
                </c:pt>
                <c:pt idx="55">
                  <c:v>3</c:v>
                </c:pt>
                <c:pt idx="56">
                  <c:v>1</c:v>
                </c:pt>
                <c:pt idx="57">
                  <c:v>3</c:v>
                </c:pt>
                <c:pt idx="58">
                  <c:v>3</c:v>
                </c:pt>
                <c:pt idx="59">
                  <c:v>7</c:v>
                </c:pt>
                <c:pt idx="60">
                  <c:v>5</c:v>
                </c:pt>
                <c:pt idx="61">
                  <c:v>10</c:v>
                </c:pt>
                <c:pt idx="62">
                  <c:v>11</c:v>
                </c:pt>
                <c:pt idx="63">
                  <c:v>21</c:v>
                </c:pt>
                <c:pt idx="64">
                  <c:v>14</c:v>
                </c:pt>
                <c:pt idx="65">
                  <c:v>16</c:v>
                </c:pt>
                <c:pt idx="66">
                  <c:v>15</c:v>
                </c:pt>
                <c:pt idx="67">
                  <c:v>13</c:v>
                </c:pt>
                <c:pt idx="68">
                  <c:v>12</c:v>
                </c:pt>
                <c:pt idx="69">
                  <c:v>8</c:v>
                </c:pt>
                <c:pt idx="70">
                  <c:v>5</c:v>
                </c:pt>
                <c:pt idx="71">
                  <c:v>16</c:v>
                </c:pt>
                <c:pt idx="72">
                  <c:v>7</c:v>
                </c:pt>
                <c:pt idx="73">
                  <c:v>9</c:v>
                </c:pt>
                <c:pt idx="74">
                  <c:v>19</c:v>
                </c:pt>
                <c:pt idx="75">
                  <c:v>13</c:v>
                </c:pt>
                <c:pt idx="76">
                  <c:v>5</c:v>
                </c:pt>
                <c:pt idx="77">
                  <c:v>6</c:v>
                </c:pt>
                <c:pt idx="78">
                  <c:v>7</c:v>
                </c:pt>
                <c:pt idx="79">
                  <c:v>5</c:v>
                </c:pt>
                <c:pt idx="80">
                  <c:v>5</c:v>
                </c:pt>
                <c:pt idx="81">
                  <c:v>10</c:v>
                </c:pt>
                <c:pt idx="82">
                  <c:v>9</c:v>
                </c:pt>
                <c:pt idx="83">
                  <c:v>2</c:v>
                </c:pt>
                <c:pt idx="84">
                  <c:v>2</c:v>
                </c:pt>
                <c:pt idx="85">
                  <c:v>5</c:v>
                </c:pt>
                <c:pt idx="86">
                  <c:v>8</c:v>
                </c:pt>
                <c:pt idx="87">
                  <c:v>10</c:v>
                </c:pt>
                <c:pt idx="88">
                  <c:v>6</c:v>
                </c:pt>
                <c:pt idx="89">
                  <c:v>8</c:v>
                </c:pt>
                <c:pt idx="90">
                  <c:v>8</c:v>
                </c:pt>
                <c:pt idx="91">
                  <c:v>4</c:v>
                </c:pt>
              </c:numCache>
            </c:numRef>
          </c:val>
          <c:extLst>
            <c:ext xmlns:c16="http://schemas.microsoft.com/office/drawing/2014/chart" uri="{C3380CC4-5D6E-409C-BE32-E72D297353CC}">
              <c16:uniqueId val="{00000001-D299-4164-97C7-9D2ECBD23826}"/>
            </c:ext>
          </c:extLst>
        </c:ser>
        <c:dLbls>
          <c:showLegendKey val="0"/>
          <c:showVal val="0"/>
          <c:showCatName val="0"/>
          <c:showSerName val="0"/>
          <c:showPercent val="0"/>
          <c:showBubbleSize val="0"/>
        </c:dLbls>
        <c:gapWidth val="219"/>
        <c:overlap val="-27"/>
        <c:axId val="543442936"/>
        <c:axId val="543438016"/>
      </c:barChart>
      <c:catAx>
        <c:axId val="543442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3438016"/>
        <c:crosses val="autoZero"/>
        <c:auto val="1"/>
        <c:lblAlgn val="ctr"/>
        <c:lblOffset val="100"/>
        <c:noMultiLvlLbl val="0"/>
      </c:catAx>
      <c:valAx>
        <c:axId val="543438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43442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CasesGSG_Full_Data_data!$A$38:$A$129</c:f>
              <c:strCache>
                <c:ptCount val="92"/>
                <c:pt idx="0">
                  <c:v>March 1, 2020</c:v>
                </c:pt>
                <c:pt idx="1">
                  <c:v>March 2, 2020</c:v>
                </c:pt>
                <c:pt idx="2">
                  <c:v>March 3, 2020</c:v>
                </c:pt>
                <c:pt idx="3">
                  <c:v>March 4, 2020</c:v>
                </c:pt>
                <c:pt idx="4">
                  <c:v>March 5, 2020</c:v>
                </c:pt>
                <c:pt idx="5">
                  <c:v>March 6, 2020</c:v>
                </c:pt>
                <c:pt idx="6">
                  <c:v>March 7, 2020</c:v>
                </c:pt>
                <c:pt idx="7">
                  <c:v>March 8, 2020</c:v>
                </c:pt>
                <c:pt idx="8">
                  <c:v>March 9, 2020</c:v>
                </c:pt>
                <c:pt idx="9">
                  <c:v>March 10, 2020</c:v>
                </c:pt>
                <c:pt idx="10">
                  <c:v>March 11, 2020</c:v>
                </c:pt>
                <c:pt idx="11">
                  <c:v>March 12, 2020</c:v>
                </c:pt>
                <c:pt idx="12">
                  <c:v>March 13, 2020</c:v>
                </c:pt>
                <c:pt idx="13">
                  <c:v>March 14, 2020</c:v>
                </c:pt>
                <c:pt idx="14">
                  <c:v>March 15, 2020</c:v>
                </c:pt>
                <c:pt idx="15">
                  <c:v>March 16, 2020</c:v>
                </c:pt>
                <c:pt idx="16">
                  <c:v>March 17, 2020</c:v>
                </c:pt>
                <c:pt idx="17">
                  <c:v>March 18, 2020</c:v>
                </c:pt>
                <c:pt idx="18">
                  <c:v>March 19, 2020</c:v>
                </c:pt>
                <c:pt idx="19">
                  <c:v>March 20, 2020</c:v>
                </c:pt>
                <c:pt idx="20">
                  <c:v>March 21, 2020</c:v>
                </c:pt>
                <c:pt idx="21">
                  <c:v>March 22, 2020</c:v>
                </c:pt>
                <c:pt idx="22">
                  <c:v>March 23, 2020</c:v>
                </c:pt>
                <c:pt idx="23">
                  <c:v>March 24, 2020</c:v>
                </c:pt>
                <c:pt idx="24">
                  <c:v>March 25, 2020</c:v>
                </c:pt>
                <c:pt idx="25">
                  <c:v>March 26, 2020</c:v>
                </c:pt>
                <c:pt idx="26">
                  <c:v>March 27, 2020</c:v>
                </c:pt>
                <c:pt idx="27">
                  <c:v>March 28, 2020</c:v>
                </c:pt>
                <c:pt idx="28">
                  <c:v>March 29, 2020</c:v>
                </c:pt>
                <c:pt idx="29">
                  <c:v>March 30, 2020</c:v>
                </c:pt>
                <c:pt idx="30">
                  <c:v>March 31, 2020</c:v>
                </c:pt>
                <c:pt idx="31">
                  <c:v>April 1, 2020</c:v>
                </c:pt>
                <c:pt idx="32">
                  <c:v>April 2, 2020</c:v>
                </c:pt>
                <c:pt idx="33">
                  <c:v>April 3, 2020</c:v>
                </c:pt>
                <c:pt idx="34">
                  <c:v>April 4, 2020</c:v>
                </c:pt>
                <c:pt idx="35">
                  <c:v>April 5, 2020</c:v>
                </c:pt>
                <c:pt idx="36">
                  <c:v>April 6, 2020</c:v>
                </c:pt>
                <c:pt idx="37">
                  <c:v>April 7, 2020</c:v>
                </c:pt>
                <c:pt idx="38">
                  <c:v>April 8, 2020</c:v>
                </c:pt>
                <c:pt idx="39">
                  <c:v>April 9, 2020</c:v>
                </c:pt>
                <c:pt idx="40">
                  <c:v>April 10, 2020</c:v>
                </c:pt>
                <c:pt idx="41">
                  <c:v>April 11, 2020</c:v>
                </c:pt>
                <c:pt idx="42">
                  <c:v>April 12, 2020</c:v>
                </c:pt>
                <c:pt idx="43">
                  <c:v>April 13, 2020</c:v>
                </c:pt>
                <c:pt idx="44">
                  <c:v>April 14, 2020</c:v>
                </c:pt>
                <c:pt idx="45">
                  <c:v>April 15, 2020</c:v>
                </c:pt>
                <c:pt idx="46">
                  <c:v>April 16, 2020</c:v>
                </c:pt>
                <c:pt idx="47">
                  <c:v>April 17, 2020</c:v>
                </c:pt>
                <c:pt idx="48">
                  <c:v>April 18, 2020</c:v>
                </c:pt>
                <c:pt idx="49">
                  <c:v>April 19, 2020</c:v>
                </c:pt>
                <c:pt idx="50">
                  <c:v>April 20, 2020</c:v>
                </c:pt>
                <c:pt idx="51">
                  <c:v>April 21, 2020</c:v>
                </c:pt>
                <c:pt idx="52">
                  <c:v>April 22, 2020</c:v>
                </c:pt>
                <c:pt idx="53">
                  <c:v>April 23, 2020</c:v>
                </c:pt>
                <c:pt idx="54">
                  <c:v>April 24, 2020</c:v>
                </c:pt>
                <c:pt idx="55">
                  <c:v>April 25, 2020</c:v>
                </c:pt>
                <c:pt idx="56">
                  <c:v>April 26, 2020</c:v>
                </c:pt>
                <c:pt idx="57">
                  <c:v>April 27, 2020</c:v>
                </c:pt>
                <c:pt idx="58">
                  <c:v>April 28, 2020</c:v>
                </c:pt>
                <c:pt idx="59">
                  <c:v>April 29, 2020</c:v>
                </c:pt>
                <c:pt idx="60">
                  <c:v>April 30, 2020</c:v>
                </c:pt>
                <c:pt idx="61">
                  <c:v>May 1, 2020</c:v>
                </c:pt>
                <c:pt idx="62">
                  <c:v>May 2, 2020</c:v>
                </c:pt>
                <c:pt idx="63">
                  <c:v>May 3, 2020</c:v>
                </c:pt>
                <c:pt idx="64">
                  <c:v>May 4, 2020</c:v>
                </c:pt>
                <c:pt idx="65">
                  <c:v>May 5, 2020</c:v>
                </c:pt>
                <c:pt idx="66">
                  <c:v>May 6, 2020</c:v>
                </c:pt>
                <c:pt idx="67">
                  <c:v>May 7, 2020</c:v>
                </c:pt>
                <c:pt idx="68">
                  <c:v>May 8, 2020</c:v>
                </c:pt>
                <c:pt idx="69">
                  <c:v>May 9, 2020</c:v>
                </c:pt>
                <c:pt idx="70">
                  <c:v>May 10, 2020</c:v>
                </c:pt>
                <c:pt idx="71">
                  <c:v>May 11, 2020</c:v>
                </c:pt>
                <c:pt idx="72">
                  <c:v>May 12, 2020</c:v>
                </c:pt>
                <c:pt idx="73">
                  <c:v>May 13, 2020</c:v>
                </c:pt>
                <c:pt idx="74">
                  <c:v>May 14, 2020</c:v>
                </c:pt>
                <c:pt idx="75">
                  <c:v>May 15, 2020</c:v>
                </c:pt>
                <c:pt idx="76">
                  <c:v>May 16, 2020</c:v>
                </c:pt>
                <c:pt idx="77">
                  <c:v>May 17, 2020</c:v>
                </c:pt>
                <c:pt idx="78">
                  <c:v>May 18, 2020</c:v>
                </c:pt>
                <c:pt idx="79">
                  <c:v>May 19, 2020</c:v>
                </c:pt>
                <c:pt idx="80">
                  <c:v>May 20, 2020</c:v>
                </c:pt>
                <c:pt idx="81">
                  <c:v>May 21, 2020</c:v>
                </c:pt>
                <c:pt idx="82">
                  <c:v>May 22, 2020</c:v>
                </c:pt>
                <c:pt idx="83">
                  <c:v>May 23, 2020</c:v>
                </c:pt>
                <c:pt idx="84">
                  <c:v>May 24, 2020</c:v>
                </c:pt>
                <c:pt idx="85">
                  <c:v>May 25, 2020</c:v>
                </c:pt>
                <c:pt idx="86">
                  <c:v>May 26, 2020</c:v>
                </c:pt>
                <c:pt idx="87">
                  <c:v>May 27, 2020</c:v>
                </c:pt>
                <c:pt idx="88">
                  <c:v>May 28, 2020</c:v>
                </c:pt>
                <c:pt idx="89">
                  <c:v>May 29, 2020</c:v>
                </c:pt>
                <c:pt idx="90">
                  <c:v>May 30, 2020</c:v>
                </c:pt>
                <c:pt idx="91">
                  <c:v>May 31, 2020</c:v>
                </c:pt>
              </c:strCache>
            </c:strRef>
          </c:cat>
          <c:val>
            <c:numRef>
              <c:f>CasesGSG_Full_Data_data!$B$38:$B$129</c:f>
              <c:numCache>
                <c:formatCode>General</c:formatCode>
                <c:ptCount val="92"/>
                <c:pt idx="0">
                  <c:v>2</c:v>
                </c:pt>
                <c:pt idx="1">
                  <c:v>0</c:v>
                </c:pt>
                <c:pt idx="2">
                  <c:v>0</c:v>
                </c:pt>
                <c:pt idx="3">
                  <c:v>1</c:v>
                </c:pt>
                <c:pt idx="4">
                  <c:v>0</c:v>
                </c:pt>
                <c:pt idx="5">
                  <c:v>1</c:v>
                </c:pt>
                <c:pt idx="6">
                  <c:v>1</c:v>
                </c:pt>
                <c:pt idx="7">
                  <c:v>2</c:v>
                </c:pt>
                <c:pt idx="8">
                  <c:v>3</c:v>
                </c:pt>
                <c:pt idx="9">
                  <c:v>2</c:v>
                </c:pt>
                <c:pt idx="10">
                  <c:v>5</c:v>
                </c:pt>
                <c:pt idx="11">
                  <c:v>10</c:v>
                </c:pt>
                <c:pt idx="12">
                  <c:v>15</c:v>
                </c:pt>
                <c:pt idx="13">
                  <c:v>5</c:v>
                </c:pt>
                <c:pt idx="14">
                  <c:v>7</c:v>
                </c:pt>
                <c:pt idx="15">
                  <c:v>17</c:v>
                </c:pt>
                <c:pt idx="16">
                  <c:v>37</c:v>
                </c:pt>
                <c:pt idx="17">
                  <c:v>30</c:v>
                </c:pt>
                <c:pt idx="18">
                  <c:v>33</c:v>
                </c:pt>
                <c:pt idx="19">
                  <c:v>43</c:v>
                </c:pt>
                <c:pt idx="20">
                  <c:v>46</c:v>
                </c:pt>
                <c:pt idx="21">
                  <c:v>73</c:v>
                </c:pt>
                <c:pt idx="22">
                  <c:v>56</c:v>
                </c:pt>
                <c:pt idx="23">
                  <c:v>64</c:v>
                </c:pt>
                <c:pt idx="24">
                  <c:v>58</c:v>
                </c:pt>
                <c:pt idx="25">
                  <c:v>54</c:v>
                </c:pt>
                <c:pt idx="26">
                  <c:v>106</c:v>
                </c:pt>
                <c:pt idx="27">
                  <c:v>78</c:v>
                </c:pt>
                <c:pt idx="28">
                  <c:v>54</c:v>
                </c:pt>
                <c:pt idx="29">
                  <c:v>88</c:v>
                </c:pt>
                <c:pt idx="30">
                  <c:v>58</c:v>
                </c:pt>
                <c:pt idx="31">
                  <c:v>63</c:v>
                </c:pt>
                <c:pt idx="32">
                  <c:v>59</c:v>
                </c:pt>
                <c:pt idx="33">
                  <c:v>22</c:v>
                </c:pt>
                <c:pt idx="34">
                  <c:v>29</c:v>
                </c:pt>
                <c:pt idx="35">
                  <c:v>26</c:v>
                </c:pt>
                <c:pt idx="36">
                  <c:v>33</c:v>
                </c:pt>
                <c:pt idx="37">
                  <c:v>24</c:v>
                </c:pt>
                <c:pt idx="38">
                  <c:v>13</c:v>
                </c:pt>
                <c:pt idx="39">
                  <c:v>12</c:v>
                </c:pt>
                <c:pt idx="40">
                  <c:v>24</c:v>
                </c:pt>
                <c:pt idx="41">
                  <c:v>6</c:v>
                </c:pt>
                <c:pt idx="42">
                  <c:v>8</c:v>
                </c:pt>
                <c:pt idx="43">
                  <c:v>9</c:v>
                </c:pt>
                <c:pt idx="44">
                  <c:v>4</c:v>
                </c:pt>
                <c:pt idx="45">
                  <c:v>5</c:v>
                </c:pt>
                <c:pt idx="46">
                  <c:v>7</c:v>
                </c:pt>
                <c:pt idx="47">
                  <c:v>14</c:v>
                </c:pt>
                <c:pt idx="48">
                  <c:v>13</c:v>
                </c:pt>
                <c:pt idx="49">
                  <c:v>1</c:v>
                </c:pt>
                <c:pt idx="50">
                  <c:v>5</c:v>
                </c:pt>
                <c:pt idx="51">
                  <c:v>1</c:v>
                </c:pt>
                <c:pt idx="52">
                  <c:v>1</c:v>
                </c:pt>
                <c:pt idx="53">
                  <c:v>5</c:v>
                </c:pt>
                <c:pt idx="54">
                  <c:v>3</c:v>
                </c:pt>
                <c:pt idx="55">
                  <c:v>3</c:v>
                </c:pt>
                <c:pt idx="56">
                  <c:v>1</c:v>
                </c:pt>
                <c:pt idx="57">
                  <c:v>3</c:v>
                </c:pt>
                <c:pt idx="58">
                  <c:v>3</c:v>
                </c:pt>
                <c:pt idx="59">
                  <c:v>7</c:v>
                </c:pt>
                <c:pt idx="60">
                  <c:v>5</c:v>
                </c:pt>
                <c:pt idx="61">
                  <c:v>10</c:v>
                </c:pt>
                <c:pt idx="62">
                  <c:v>11</c:v>
                </c:pt>
                <c:pt idx="63">
                  <c:v>21</c:v>
                </c:pt>
                <c:pt idx="64">
                  <c:v>14</c:v>
                </c:pt>
                <c:pt idx="65">
                  <c:v>16</c:v>
                </c:pt>
                <c:pt idx="66">
                  <c:v>15</c:v>
                </c:pt>
                <c:pt idx="67">
                  <c:v>13</c:v>
                </c:pt>
                <c:pt idx="68">
                  <c:v>12</c:v>
                </c:pt>
                <c:pt idx="69">
                  <c:v>8</c:v>
                </c:pt>
                <c:pt idx="70">
                  <c:v>5</c:v>
                </c:pt>
                <c:pt idx="71">
                  <c:v>16</c:v>
                </c:pt>
                <c:pt idx="72">
                  <c:v>7</c:v>
                </c:pt>
                <c:pt idx="73">
                  <c:v>9</c:v>
                </c:pt>
                <c:pt idx="74">
                  <c:v>19</c:v>
                </c:pt>
                <c:pt idx="75">
                  <c:v>13</c:v>
                </c:pt>
                <c:pt idx="76">
                  <c:v>5</c:v>
                </c:pt>
                <c:pt idx="77">
                  <c:v>6</c:v>
                </c:pt>
                <c:pt idx="78">
                  <c:v>7</c:v>
                </c:pt>
                <c:pt idx="79">
                  <c:v>5</c:v>
                </c:pt>
                <c:pt idx="80">
                  <c:v>5</c:v>
                </c:pt>
                <c:pt idx="81">
                  <c:v>10</c:v>
                </c:pt>
                <c:pt idx="82">
                  <c:v>9</c:v>
                </c:pt>
                <c:pt idx="83">
                  <c:v>2</c:v>
                </c:pt>
                <c:pt idx="84">
                  <c:v>2</c:v>
                </c:pt>
                <c:pt idx="85">
                  <c:v>5</c:v>
                </c:pt>
                <c:pt idx="86">
                  <c:v>8</c:v>
                </c:pt>
                <c:pt idx="87">
                  <c:v>10</c:v>
                </c:pt>
                <c:pt idx="88">
                  <c:v>6</c:v>
                </c:pt>
                <c:pt idx="89">
                  <c:v>8</c:v>
                </c:pt>
                <c:pt idx="90">
                  <c:v>8</c:v>
                </c:pt>
                <c:pt idx="91">
                  <c:v>4</c:v>
                </c:pt>
              </c:numCache>
            </c:numRef>
          </c:val>
          <c:extLst>
            <c:ext xmlns:c16="http://schemas.microsoft.com/office/drawing/2014/chart" uri="{C3380CC4-5D6E-409C-BE32-E72D297353CC}">
              <c16:uniqueId val="{00000000-D299-4164-97C7-9D2ECBD23826}"/>
            </c:ext>
          </c:extLst>
        </c:ser>
        <c:dLbls>
          <c:showLegendKey val="0"/>
          <c:showVal val="0"/>
          <c:showCatName val="0"/>
          <c:showSerName val="0"/>
          <c:showPercent val="0"/>
          <c:showBubbleSize val="0"/>
        </c:dLbls>
        <c:gapWidth val="219"/>
        <c:overlap val="-27"/>
        <c:axId val="543442936"/>
        <c:axId val="543438016"/>
      </c:barChart>
      <c:catAx>
        <c:axId val="543442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3438016"/>
        <c:crosses val="autoZero"/>
        <c:auto val="1"/>
        <c:lblAlgn val="ctr"/>
        <c:lblOffset val="100"/>
        <c:noMultiLvlLbl val="0"/>
      </c:catAx>
      <c:valAx>
        <c:axId val="543438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43442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CasesGSG_Full_Data_data!$A$38:$A$282</c:f>
              <c:strCache>
                <c:ptCount val="245"/>
                <c:pt idx="0">
                  <c:v>March 1, 2020</c:v>
                </c:pt>
                <c:pt idx="1">
                  <c:v>March 2, 2020</c:v>
                </c:pt>
                <c:pt idx="2">
                  <c:v>March 3, 2020</c:v>
                </c:pt>
                <c:pt idx="3">
                  <c:v>March 4, 2020</c:v>
                </c:pt>
                <c:pt idx="4">
                  <c:v>March 5, 2020</c:v>
                </c:pt>
                <c:pt idx="5">
                  <c:v>March 6, 2020</c:v>
                </c:pt>
                <c:pt idx="6">
                  <c:v>March 7, 2020</c:v>
                </c:pt>
                <c:pt idx="7">
                  <c:v>March 8, 2020</c:v>
                </c:pt>
                <c:pt idx="8">
                  <c:v>March 9, 2020</c:v>
                </c:pt>
                <c:pt idx="9">
                  <c:v>March 10, 2020</c:v>
                </c:pt>
                <c:pt idx="10">
                  <c:v>March 11, 2020</c:v>
                </c:pt>
                <c:pt idx="11">
                  <c:v>March 12, 2020</c:v>
                </c:pt>
                <c:pt idx="12">
                  <c:v>March 13, 2020</c:v>
                </c:pt>
                <c:pt idx="13">
                  <c:v>March 14, 2020</c:v>
                </c:pt>
                <c:pt idx="14">
                  <c:v>March 15, 2020</c:v>
                </c:pt>
                <c:pt idx="15">
                  <c:v>March 16, 2020</c:v>
                </c:pt>
                <c:pt idx="16">
                  <c:v>March 17, 2020</c:v>
                </c:pt>
                <c:pt idx="17">
                  <c:v>March 18, 2020</c:v>
                </c:pt>
                <c:pt idx="18">
                  <c:v>March 19, 2020</c:v>
                </c:pt>
                <c:pt idx="19">
                  <c:v>March 20, 2020</c:v>
                </c:pt>
                <c:pt idx="20">
                  <c:v>March 21, 2020</c:v>
                </c:pt>
                <c:pt idx="21">
                  <c:v>March 22, 2020</c:v>
                </c:pt>
                <c:pt idx="22">
                  <c:v>March 23, 2020</c:v>
                </c:pt>
                <c:pt idx="23">
                  <c:v>March 24, 2020</c:v>
                </c:pt>
                <c:pt idx="24">
                  <c:v>March 25, 2020</c:v>
                </c:pt>
                <c:pt idx="25">
                  <c:v>March 26, 2020</c:v>
                </c:pt>
                <c:pt idx="26">
                  <c:v>March 27, 2020</c:v>
                </c:pt>
                <c:pt idx="27">
                  <c:v>March 28, 2020</c:v>
                </c:pt>
                <c:pt idx="28">
                  <c:v>March 29, 2020</c:v>
                </c:pt>
                <c:pt idx="29">
                  <c:v>March 30, 2020</c:v>
                </c:pt>
                <c:pt idx="30">
                  <c:v>March 31, 2020</c:v>
                </c:pt>
                <c:pt idx="31">
                  <c:v>April 1, 2020</c:v>
                </c:pt>
                <c:pt idx="32">
                  <c:v>April 2, 2020</c:v>
                </c:pt>
                <c:pt idx="33">
                  <c:v>April 3, 2020</c:v>
                </c:pt>
                <c:pt idx="34">
                  <c:v>April 4, 2020</c:v>
                </c:pt>
                <c:pt idx="35">
                  <c:v>April 5, 2020</c:v>
                </c:pt>
                <c:pt idx="36">
                  <c:v>April 6, 2020</c:v>
                </c:pt>
                <c:pt idx="37">
                  <c:v>April 7, 2020</c:v>
                </c:pt>
                <c:pt idx="38">
                  <c:v>April 8, 2020</c:v>
                </c:pt>
                <c:pt idx="39">
                  <c:v>April 9, 2020</c:v>
                </c:pt>
                <c:pt idx="40">
                  <c:v>April 10, 2020</c:v>
                </c:pt>
                <c:pt idx="41">
                  <c:v>April 11, 2020</c:v>
                </c:pt>
                <c:pt idx="42">
                  <c:v>April 12, 2020</c:v>
                </c:pt>
                <c:pt idx="43">
                  <c:v>April 13, 2020</c:v>
                </c:pt>
                <c:pt idx="44">
                  <c:v>April 14, 2020</c:v>
                </c:pt>
                <c:pt idx="45">
                  <c:v>April 15, 2020</c:v>
                </c:pt>
                <c:pt idx="46">
                  <c:v>April 16, 2020</c:v>
                </c:pt>
                <c:pt idx="47">
                  <c:v>April 17, 2020</c:v>
                </c:pt>
                <c:pt idx="48">
                  <c:v>April 18, 2020</c:v>
                </c:pt>
                <c:pt idx="49">
                  <c:v>April 19, 2020</c:v>
                </c:pt>
                <c:pt idx="50">
                  <c:v>April 20, 2020</c:v>
                </c:pt>
                <c:pt idx="51">
                  <c:v>April 21, 2020</c:v>
                </c:pt>
                <c:pt idx="52">
                  <c:v>April 22, 2020</c:v>
                </c:pt>
                <c:pt idx="53">
                  <c:v>April 23, 2020</c:v>
                </c:pt>
                <c:pt idx="54">
                  <c:v>April 24, 2020</c:v>
                </c:pt>
                <c:pt idx="55">
                  <c:v>April 25, 2020</c:v>
                </c:pt>
                <c:pt idx="56">
                  <c:v>April 26, 2020</c:v>
                </c:pt>
                <c:pt idx="57">
                  <c:v>April 27, 2020</c:v>
                </c:pt>
                <c:pt idx="58">
                  <c:v>April 28, 2020</c:v>
                </c:pt>
                <c:pt idx="59">
                  <c:v>April 29, 2020</c:v>
                </c:pt>
                <c:pt idx="60">
                  <c:v>April 30, 2020</c:v>
                </c:pt>
                <c:pt idx="61">
                  <c:v>May 1, 2020</c:v>
                </c:pt>
                <c:pt idx="62">
                  <c:v>May 2, 2020</c:v>
                </c:pt>
                <c:pt idx="63">
                  <c:v>May 3, 2020</c:v>
                </c:pt>
                <c:pt idx="64">
                  <c:v>May 4, 2020</c:v>
                </c:pt>
                <c:pt idx="65">
                  <c:v>May 5, 2020</c:v>
                </c:pt>
                <c:pt idx="66">
                  <c:v>May 6, 2020</c:v>
                </c:pt>
                <c:pt idx="67">
                  <c:v>May 7, 2020</c:v>
                </c:pt>
                <c:pt idx="68">
                  <c:v>May 8, 2020</c:v>
                </c:pt>
                <c:pt idx="69">
                  <c:v>May 9, 2020</c:v>
                </c:pt>
                <c:pt idx="70">
                  <c:v>May 10, 2020</c:v>
                </c:pt>
                <c:pt idx="71">
                  <c:v>May 11, 2020</c:v>
                </c:pt>
                <c:pt idx="72">
                  <c:v>May 12, 2020</c:v>
                </c:pt>
                <c:pt idx="73">
                  <c:v>May 13, 2020</c:v>
                </c:pt>
                <c:pt idx="74">
                  <c:v>May 14, 2020</c:v>
                </c:pt>
                <c:pt idx="75">
                  <c:v>May 15, 2020</c:v>
                </c:pt>
                <c:pt idx="76">
                  <c:v>May 16, 2020</c:v>
                </c:pt>
                <c:pt idx="77">
                  <c:v>May 17, 2020</c:v>
                </c:pt>
                <c:pt idx="78">
                  <c:v>May 18, 2020</c:v>
                </c:pt>
                <c:pt idx="79">
                  <c:v>May 19, 2020</c:v>
                </c:pt>
                <c:pt idx="80">
                  <c:v>May 20, 2020</c:v>
                </c:pt>
                <c:pt idx="81">
                  <c:v>May 21, 2020</c:v>
                </c:pt>
                <c:pt idx="82">
                  <c:v>May 22, 2020</c:v>
                </c:pt>
                <c:pt idx="83">
                  <c:v>May 23, 2020</c:v>
                </c:pt>
                <c:pt idx="84">
                  <c:v>May 24, 2020</c:v>
                </c:pt>
                <c:pt idx="85">
                  <c:v>May 25, 2020</c:v>
                </c:pt>
                <c:pt idx="86">
                  <c:v>May 26, 2020</c:v>
                </c:pt>
                <c:pt idx="87">
                  <c:v>May 27, 2020</c:v>
                </c:pt>
                <c:pt idx="88">
                  <c:v>May 28, 2020</c:v>
                </c:pt>
                <c:pt idx="89">
                  <c:v>May 29, 2020</c:v>
                </c:pt>
                <c:pt idx="90">
                  <c:v>May 30, 2020</c:v>
                </c:pt>
                <c:pt idx="91">
                  <c:v>May 31, 2020</c:v>
                </c:pt>
                <c:pt idx="92">
                  <c:v>June 1, 2020</c:v>
                </c:pt>
                <c:pt idx="93">
                  <c:v>June 2, 2020</c:v>
                </c:pt>
                <c:pt idx="94">
                  <c:v>June 3, 2020</c:v>
                </c:pt>
                <c:pt idx="95">
                  <c:v>June 4, 2020</c:v>
                </c:pt>
                <c:pt idx="96">
                  <c:v>June 5, 2020</c:v>
                </c:pt>
                <c:pt idx="97">
                  <c:v>June 6, 2020</c:v>
                </c:pt>
                <c:pt idx="98">
                  <c:v>June 7, 2020</c:v>
                </c:pt>
                <c:pt idx="99">
                  <c:v>June 8, 2020</c:v>
                </c:pt>
                <c:pt idx="100">
                  <c:v>June 9, 2020</c:v>
                </c:pt>
                <c:pt idx="101">
                  <c:v>June 10, 2020</c:v>
                </c:pt>
                <c:pt idx="102">
                  <c:v>June 11, 2020</c:v>
                </c:pt>
                <c:pt idx="103">
                  <c:v>June 12, 2020</c:v>
                </c:pt>
                <c:pt idx="104">
                  <c:v>June 13, 2020</c:v>
                </c:pt>
                <c:pt idx="105">
                  <c:v>June 14, 2020</c:v>
                </c:pt>
                <c:pt idx="106">
                  <c:v>June 15, 2020</c:v>
                </c:pt>
                <c:pt idx="107">
                  <c:v>June 16, 2020</c:v>
                </c:pt>
                <c:pt idx="108">
                  <c:v>June 17, 2020</c:v>
                </c:pt>
                <c:pt idx="109">
                  <c:v>June 18, 2020</c:v>
                </c:pt>
                <c:pt idx="110">
                  <c:v>June 19, 2020</c:v>
                </c:pt>
                <c:pt idx="111">
                  <c:v>June 20, 2020</c:v>
                </c:pt>
                <c:pt idx="112">
                  <c:v>June 21, 2020</c:v>
                </c:pt>
                <c:pt idx="113">
                  <c:v>June 22, 2020</c:v>
                </c:pt>
                <c:pt idx="114">
                  <c:v>June 23, 2020</c:v>
                </c:pt>
                <c:pt idx="115">
                  <c:v>June 24, 2020</c:v>
                </c:pt>
                <c:pt idx="116">
                  <c:v>June 25, 2020</c:v>
                </c:pt>
                <c:pt idx="117">
                  <c:v>June 26, 2020</c:v>
                </c:pt>
                <c:pt idx="118">
                  <c:v>June 27, 2020</c:v>
                </c:pt>
                <c:pt idx="119">
                  <c:v>June 28, 2020</c:v>
                </c:pt>
                <c:pt idx="120">
                  <c:v>June 29, 2020</c:v>
                </c:pt>
                <c:pt idx="121">
                  <c:v>June 30, 2020</c:v>
                </c:pt>
                <c:pt idx="122">
                  <c:v>July 1, 2020</c:v>
                </c:pt>
                <c:pt idx="123">
                  <c:v>July 2, 2020</c:v>
                </c:pt>
                <c:pt idx="124">
                  <c:v>July 3, 2020</c:v>
                </c:pt>
                <c:pt idx="125">
                  <c:v>July 4, 2020</c:v>
                </c:pt>
                <c:pt idx="126">
                  <c:v>July 5, 2020</c:v>
                </c:pt>
                <c:pt idx="127">
                  <c:v>July 6, 2020</c:v>
                </c:pt>
                <c:pt idx="128">
                  <c:v>July 7, 2020</c:v>
                </c:pt>
                <c:pt idx="129">
                  <c:v>July 8, 2020</c:v>
                </c:pt>
                <c:pt idx="130">
                  <c:v>July 9, 2020</c:v>
                </c:pt>
                <c:pt idx="131">
                  <c:v>July 10, 2020</c:v>
                </c:pt>
                <c:pt idx="132">
                  <c:v>July 11, 2020</c:v>
                </c:pt>
                <c:pt idx="133">
                  <c:v>July 12, 2020</c:v>
                </c:pt>
                <c:pt idx="134">
                  <c:v>July 13, 2020</c:v>
                </c:pt>
                <c:pt idx="135">
                  <c:v>July 14, 2020</c:v>
                </c:pt>
                <c:pt idx="136">
                  <c:v>July 15, 2020</c:v>
                </c:pt>
                <c:pt idx="137">
                  <c:v>July 16, 2020</c:v>
                </c:pt>
                <c:pt idx="138">
                  <c:v>July 17, 2020</c:v>
                </c:pt>
                <c:pt idx="139">
                  <c:v>July 18, 2020</c:v>
                </c:pt>
                <c:pt idx="140">
                  <c:v>July 19, 2020</c:v>
                </c:pt>
                <c:pt idx="141">
                  <c:v>July 20, 2020</c:v>
                </c:pt>
                <c:pt idx="142">
                  <c:v>July 21, 2020</c:v>
                </c:pt>
                <c:pt idx="143">
                  <c:v>July 22, 2020</c:v>
                </c:pt>
                <c:pt idx="144">
                  <c:v>July 23, 2020</c:v>
                </c:pt>
                <c:pt idx="145">
                  <c:v>July 24, 2020</c:v>
                </c:pt>
                <c:pt idx="146">
                  <c:v>July 25, 2020</c:v>
                </c:pt>
                <c:pt idx="147">
                  <c:v>July 26, 2020</c:v>
                </c:pt>
                <c:pt idx="148">
                  <c:v>July 27, 2020</c:v>
                </c:pt>
                <c:pt idx="149">
                  <c:v>July 28, 2020</c:v>
                </c:pt>
                <c:pt idx="150">
                  <c:v>July 29, 2020</c:v>
                </c:pt>
                <c:pt idx="151">
                  <c:v>July 30, 2020</c:v>
                </c:pt>
                <c:pt idx="152">
                  <c:v>July 31, 2020</c:v>
                </c:pt>
                <c:pt idx="153">
                  <c:v>August 1, 2020</c:v>
                </c:pt>
                <c:pt idx="154">
                  <c:v>August 2, 2020</c:v>
                </c:pt>
                <c:pt idx="155">
                  <c:v>August 3, 2020</c:v>
                </c:pt>
                <c:pt idx="156">
                  <c:v>August 4, 2020</c:v>
                </c:pt>
                <c:pt idx="157">
                  <c:v>August 5, 2020</c:v>
                </c:pt>
                <c:pt idx="158">
                  <c:v>August 6, 2020</c:v>
                </c:pt>
                <c:pt idx="159">
                  <c:v>August 7, 2020</c:v>
                </c:pt>
                <c:pt idx="160">
                  <c:v>August 8, 2020</c:v>
                </c:pt>
                <c:pt idx="161">
                  <c:v>August 9, 2020</c:v>
                </c:pt>
                <c:pt idx="162">
                  <c:v>August 10, 2020</c:v>
                </c:pt>
                <c:pt idx="163">
                  <c:v>August 11, 2020</c:v>
                </c:pt>
                <c:pt idx="164">
                  <c:v>August 12, 2020</c:v>
                </c:pt>
                <c:pt idx="165">
                  <c:v>August 13, 2020</c:v>
                </c:pt>
                <c:pt idx="166">
                  <c:v>August 14, 2020</c:v>
                </c:pt>
                <c:pt idx="167">
                  <c:v>August 15, 2020</c:v>
                </c:pt>
                <c:pt idx="168">
                  <c:v>August 16, 2020</c:v>
                </c:pt>
                <c:pt idx="169">
                  <c:v>August 17, 2020</c:v>
                </c:pt>
                <c:pt idx="170">
                  <c:v>August 18, 2020</c:v>
                </c:pt>
                <c:pt idx="171">
                  <c:v>August 19, 2020</c:v>
                </c:pt>
                <c:pt idx="172">
                  <c:v>August 20, 2020</c:v>
                </c:pt>
                <c:pt idx="173">
                  <c:v>August 21, 2020</c:v>
                </c:pt>
                <c:pt idx="174">
                  <c:v>August 22, 2020</c:v>
                </c:pt>
                <c:pt idx="175">
                  <c:v>August 23, 2020</c:v>
                </c:pt>
                <c:pt idx="176">
                  <c:v>August 24, 2020</c:v>
                </c:pt>
                <c:pt idx="177">
                  <c:v>August 25, 2020</c:v>
                </c:pt>
                <c:pt idx="178">
                  <c:v>August 26, 2020</c:v>
                </c:pt>
                <c:pt idx="179">
                  <c:v>August 27, 2020</c:v>
                </c:pt>
                <c:pt idx="180">
                  <c:v>August 28, 2020</c:v>
                </c:pt>
                <c:pt idx="181">
                  <c:v>August 29, 2020</c:v>
                </c:pt>
                <c:pt idx="182">
                  <c:v>August 30, 2020</c:v>
                </c:pt>
                <c:pt idx="183">
                  <c:v>August 31, 2020</c:v>
                </c:pt>
                <c:pt idx="184">
                  <c:v>September 1, 2020</c:v>
                </c:pt>
                <c:pt idx="185">
                  <c:v>September 2, 2020</c:v>
                </c:pt>
                <c:pt idx="186">
                  <c:v>September 3, 2020</c:v>
                </c:pt>
                <c:pt idx="187">
                  <c:v>September 4, 2020</c:v>
                </c:pt>
                <c:pt idx="188">
                  <c:v>September 5, 2020</c:v>
                </c:pt>
                <c:pt idx="189">
                  <c:v>September 6, 2020</c:v>
                </c:pt>
                <c:pt idx="190">
                  <c:v>September 7, 2020</c:v>
                </c:pt>
                <c:pt idx="191">
                  <c:v>September 8, 2020</c:v>
                </c:pt>
                <c:pt idx="192">
                  <c:v>September 9, 2020</c:v>
                </c:pt>
                <c:pt idx="193">
                  <c:v>September 10, 2020</c:v>
                </c:pt>
                <c:pt idx="194">
                  <c:v>September 11, 2020</c:v>
                </c:pt>
                <c:pt idx="195">
                  <c:v>September 12, 2020</c:v>
                </c:pt>
                <c:pt idx="196">
                  <c:v>September 13, 2020</c:v>
                </c:pt>
                <c:pt idx="197">
                  <c:v>September 14, 2020</c:v>
                </c:pt>
                <c:pt idx="198">
                  <c:v>September 15, 2020</c:v>
                </c:pt>
                <c:pt idx="199">
                  <c:v>September 16, 2020</c:v>
                </c:pt>
                <c:pt idx="200">
                  <c:v>September 17, 2020</c:v>
                </c:pt>
                <c:pt idx="201">
                  <c:v>September 18, 2020</c:v>
                </c:pt>
                <c:pt idx="202">
                  <c:v>September 19, 2020</c:v>
                </c:pt>
                <c:pt idx="203">
                  <c:v>September 20, 2020</c:v>
                </c:pt>
                <c:pt idx="204">
                  <c:v>September 21, 2020</c:v>
                </c:pt>
                <c:pt idx="205">
                  <c:v>September 22, 2020</c:v>
                </c:pt>
                <c:pt idx="206">
                  <c:v>September 23, 2020</c:v>
                </c:pt>
                <c:pt idx="207">
                  <c:v>September 24, 2020</c:v>
                </c:pt>
                <c:pt idx="208">
                  <c:v>September 25, 2020</c:v>
                </c:pt>
                <c:pt idx="209">
                  <c:v>September 26, 2020</c:v>
                </c:pt>
                <c:pt idx="210">
                  <c:v>September 27, 2020</c:v>
                </c:pt>
                <c:pt idx="211">
                  <c:v>September 28, 2020</c:v>
                </c:pt>
                <c:pt idx="212">
                  <c:v>September 29, 2020</c:v>
                </c:pt>
                <c:pt idx="213">
                  <c:v>September 30, 2020</c:v>
                </c:pt>
                <c:pt idx="214">
                  <c:v>October 1, 2020</c:v>
                </c:pt>
                <c:pt idx="215">
                  <c:v>October 2, 2020</c:v>
                </c:pt>
                <c:pt idx="216">
                  <c:v>October 3, 2020</c:v>
                </c:pt>
                <c:pt idx="217">
                  <c:v>October 4, 2020</c:v>
                </c:pt>
                <c:pt idx="218">
                  <c:v>October 5, 2020</c:v>
                </c:pt>
                <c:pt idx="219">
                  <c:v>October 6, 2020</c:v>
                </c:pt>
                <c:pt idx="220">
                  <c:v>October 7, 2020</c:v>
                </c:pt>
                <c:pt idx="221">
                  <c:v>October 8, 2020</c:v>
                </c:pt>
                <c:pt idx="222">
                  <c:v>October 9, 2020</c:v>
                </c:pt>
                <c:pt idx="223">
                  <c:v>October 10, 2020</c:v>
                </c:pt>
                <c:pt idx="224">
                  <c:v>October 11, 2020</c:v>
                </c:pt>
                <c:pt idx="225">
                  <c:v>October 12, 2020</c:v>
                </c:pt>
                <c:pt idx="226">
                  <c:v>October 13, 2020</c:v>
                </c:pt>
                <c:pt idx="227">
                  <c:v>October 14, 2020</c:v>
                </c:pt>
                <c:pt idx="228">
                  <c:v>October 15, 2020</c:v>
                </c:pt>
                <c:pt idx="229">
                  <c:v>October 16, 2020</c:v>
                </c:pt>
                <c:pt idx="230">
                  <c:v>October 17, 2020</c:v>
                </c:pt>
                <c:pt idx="231">
                  <c:v>October 18, 2020</c:v>
                </c:pt>
                <c:pt idx="232">
                  <c:v>October 19, 2020</c:v>
                </c:pt>
                <c:pt idx="233">
                  <c:v>October 20, 2020</c:v>
                </c:pt>
                <c:pt idx="234">
                  <c:v>October 21, 2020</c:v>
                </c:pt>
                <c:pt idx="235">
                  <c:v>October 22, 2020</c:v>
                </c:pt>
                <c:pt idx="236">
                  <c:v>October 23, 2020</c:v>
                </c:pt>
                <c:pt idx="237">
                  <c:v>October 24, 2020</c:v>
                </c:pt>
                <c:pt idx="238">
                  <c:v>October 25, 2020</c:v>
                </c:pt>
                <c:pt idx="239">
                  <c:v>October 26, 2020</c:v>
                </c:pt>
                <c:pt idx="240">
                  <c:v>October 27, 2020</c:v>
                </c:pt>
                <c:pt idx="241">
                  <c:v>October 28, 2020</c:v>
                </c:pt>
                <c:pt idx="242">
                  <c:v>October 29, 2020</c:v>
                </c:pt>
                <c:pt idx="243">
                  <c:v>October 30, 2020</c:v>
                </c:pt>
                <c:pt idx="244">
                  <c:v>October 31, 2020</c:v>
                </c:pt>
              </c:strCache>
            </c:strRef>
          </c:cat>
          <c:val>
            <c:numRef>
              <c:f>CasesGSG_Full_Data_data!$B$38:$B$282</c:f>
              <c:numCache>
                <c:formatCode>General</c:formatCode>
                <c:ptCount val="245"/>
                <c:pt idx="0">
                  <c:v>2</c:v>
                </c:pt>
                <c:pt idx="1">
                  <c:v>0</c:v>
                </c:pt>
                <c:pt idx="2">
                  <c:v>0</c:v>
                </c:pt>
                <c:pt idx="3">
                  <c:v>1</c:v>
                </c:pt>
                <c:pt idx="4">
                  <c:v>0</c:v>
                </c:pt>
                <c:pt idx="5">
                  <c:v>1</c:v>
                </c:pt>
                <c:pt idx="6">
                  <c:v>1</c:v>
                </c:pt>
                <c:pt idx="7">
                  <c:v>2</c:v>
                </c:pt>
                <c:pt idx="8">
                  <c:v>3</c:v>
                </c:pt>
                <c:pt idx="9">
                  <c:v>2</c:v>
                </c:pt>
                <c:pt idx="10">
                  <c:v>5</c:v>
                </c:pt>
                <c:pt idx="11">
                  <c:v>10</c:v>
                </c:pt>
                <c:pt idx="12">
                  <c:v>15</c:v>
                </c:pt>
                <c:pt idx="13">
                  <c:v>5</c:v>
                </c:pt>
                <c:pt idx="14">
                  <c:v>7</c:v>
                </c:pt>
                <c:pt idx="15">
                  <c:v>17</c:v>
                </c:pt>
                <c:pt idx="16">
                  <c:v>37</c:v>
                </c:pt>
                <c:pt idx="17">
                  <c:v>30</c:v>
                </c:pt>
                <c:pt idx="18">
                  <c:v>33</c:v>
                </c:pt>
                <c:pt idx="19">
                  <c:v>43</c:v>
                </c:pt>
                <c:pt idx="20">
                  <c:v>46</c:v>
                </c:pt>
                <c:pt idx="21">
                  <c:v>73</c:v>
                </c:pt>
                <c:pt idx="22">
                  <c:v>56</c:v>
                </c:pt>
                <c:pt idx="23">
                  <c:v>64</c:v>
                </c:pt>
                <c:pt idx="24">
                  <c:v>58</c:v>
                </c:pt>
                <c:pt idx="25">
                  <c:v>54</c:v>
                </c:pt>
                <c:pt idx="26">
                  <c:v>106</c:v>
                </c:pt>
                <c:pt idx="27">
                  <c:v>78</c:v>
                </c:pt>
                <c:pt idx="28">
                  <c:v>54</c:v>
                </c:pt>
                <c:pt idx="29">
                  <c:v>88</c:v>
                </c:pt>
                <c:pt idx="30">
                  <c:v>58</c:v>
                </c:pt>
                <c:pt idx="31">
                  <c:v>63</c:v>
                </c:pt>
                <c:pt idx="32">
                  <c:v>59</c:v>
                </c:pt>
                <c:pt idx="33">
                  <c:v>22</c:v>
                </c:pt>
                <c:pt idx="34">
                  <c:v>29</c:v>
                </c:pt>
                <c:pt idx="35">
                  <c:v>26</c:v>
                </c:pt>
                <c:pt idx="36">
                  <c:v>33</c:v>
                </c:pt>
                <c:pt idx="37">
                  <c:v>24</c:v>
                </c:pt>
                <c:pt idx="38">
                  <c:v>13</c:v>
                </c:pt>
                <c:pt idx="39">
                  <c:v>12</c:v>
                </c:pt>
                <c:pt idx="40">
                  <c:v>24</c:v>
                </c:pt>
                <c:pt idx="41">
                  <c:v>6</c:v>
                </c:pt>
                <c:pt idx="42">
                  <c:v>8</c:v>
                </c:pt>
                <c:pt idx="43">
                  <c:v>9</c:v>
                </c:pt>
                <c:pt idx="44">
                  <c:v>4</c:v>
                </c:pt>
                <c:pt idx="45">
                  <c:v>5</c:v>
                </c:pt>
                <c:pt idx="46">
                  <c:v>7</c:v>
                </c:pt>
                <c:pt idx="47">
                  <c:v>14</c:v>
                </c:pt>
                <c:pt idx="48">
                  <c:v>13</c:v>
                </c:pt>
                <c:pt idx="49">
                  <c:v>1</c:v>
                </c:pt>
                <c:pt idx="50">
                  <c:v>5</c:v>
                </c:pt>
                <c:pt idx="51">
                  <c:v>1</c:v>
                </c:pt>
                <c:pt idx="52">
                  <c:v>1</c:v>
                </c:pt>
                <c:pt idx="53">
                  <c:v>5</c:v>
                </c:pt>
                <c:pt idx="54">
                  <c:v>3</c:v>
                </c:pt>
                <c:pt idx="55">
                  <c:v>3</c:v>
                </c:pt>
                <c:pt idx="56">
                  <c:v>1</c:v>
                </c:pt>
                <c:pt idx="57">
                  <c:v>3</c:v>
                </c:pt>
                <c:pt idx="58">
                  <c:v>3</c:v>
                </c:pt>
                <c:pt idx="59">
                  <c:v>7</c:v>
                </c:pt>
                <c:pt idx="60">
                  <c:v>5</c:v>
                </c:pt>
                <c:pt idx="61">
                  <c:v>10</c:v>
                </c:pt>
                <c:pt idx="62">
                  <c:v>11</c:v>
                </c:pt>
                <c:pt idx="63">
                  <c:v>21</c:v>
                </c:pt>
                <c:pt idx="64">
                  <c:v>14</c:v>
                </c:pt>
                <c:pt idx="65">
                  <c:v>16</c:v>
                </c:pt>
                <c:pt idx="66">
                  <c:v>15</c:v>
                </c:pt>
                <c:pt idx="67">
                  <c:v>13</c:v>
                </c:pt>
                <c:pt idx="68">
                  <c:v>12</c:v>
                </c:pt>
                <c:pt idx="69">
                  <c:v>8</c:v>
                </c:pt>
                <c:pt idx="70">
                  <c:v>5</c:v>
                </c:pt>
                <c:pt idx="71">
                  <c:v>16</c:v>
                </c:pt>
                <c:pt idx="72">
                  <c:v>7</c:v>
                </c:pt>
                <c:pt idx="73">
                  <c:v>9</c:v>
                </c:pt>
                <c:pt idx="74">
                  <c:v>19</c:v>
                </c:pt>
                <c:pt idx="75">
                  <c:v>13</c:v>
                </c:pt>
                <c:pt idx="76">
                  <c:v>5</c:v>
                </c:pt>
                <c:pt idx="77">
                  <c:v>6</c:v>
                </c:pt>
                <c:pt idx="78">
                  <c:v>7</c:v>
                </c:pt>
                <c:pt idx="79">
                  <c:v>5</c:v>
                </c:pt>
                <c:pt idx="80">
                  <c:v>5</c:v>
                </c:pt>
                <c:pt idx="81">
                  <c:v>10</c:v>
                </c:pt>
                <c:pt idx="82">
                  <c:v>9</c:v>
                </c:pt>
                <c:pt idx="83">
                  <c:v>2</c:v>
                </c:pt>
                <c:pt idx="84">
                  <c:v>2</c:v>
                </c:pt>
                <c:pt idx="85">
                  <c:v>5</c:v>
                </c:pt>
                <c:pt idx="86">
                  <c:v>8</c:v>
                </c:pt>
                <c:pt idx="87">
                  <c:v>10</c:v>
                </c:pt>
                <c:pt idx="88">
                  <c:v>6</c:v>
                </c:pt>
                <c:pt idx="89">
                  <c:v>8</c:v>
                </c:pt>
                <c:pt idx="90">
                  <c:v>8</c:v>
                </c:pt>
                <c:pt idx="91">
                  <c:v>4</c:v>
                </c:pt>
                <c:pt idx="92">
                  <c:v>9</c:v>
                </c:pt>
                <c:pt idx="93">
                  <c:v>7</c:v>
                </c:pt>
                <c:pt idx="94">
                  <c:v>8</c:v>
                </c:pt>
                <c:pt idx="95">
                  <c:v>3</c:v>
                </c:pt>
                <c:pt idx="96">
                  <c:v>1</c:v>
                </c:pt>
                <c:pt idx="97">
                  <c:v>4</c:v>
                </c:pt>
                <c:pt idx="98">
                  <c:v>2</c:v>
                </c:pt>
                <c:pt idx="99">
                  <c:v>0</c:v>
                </c:pt>
                <c:pt idx="100">
                  <c:v>4</c:v>
                </c:pt>
                <c:pt idx="101">
                  <c:v>7</c:v>
                </c:pt>
                <c:pt idx="102">
                  <c:v>5</c:v>
                </c:pt>
                <c:pt idx="103">
                  <c:v>8</c:v>
                </c:pt>
                <c:pt idx="104">
                  <c:v>10</c:v>
                </c:pt>
                <c:pt idx="105">
                  <c:v>12</c:v>
                </c:pt>
                <c:pt idx="106">
                  <c:v>9</c:v>
                </c:pt>
                <c:pt idx="107">
                  <c:v>20</c:v>
                </c:pt>
                <c:pt idx="108">
                  <c:v>18</c:v>
                </c:pt>
                <c:pt idx="109">
                  <c:v>12</c:v>
                </c:pt>
                <c:pt idx="110">
                  <c:v>25</c:v>
                </c:pt>
                <c:pt idx="111">
                  <c:v>17</c:v>
                </c:pt>
                <c:pt idx="112">
                  <c:v>13</c:v>
                </c:pt>
                <c:pt idx="113">
                  <c:v>17</c:v>
                </c:pt>
                <c:pt idx="114">
                  <c:v>18</c:v>
                </c:pt>
                <c:pt idx="115">
                  <c:v>33</c:v>
                </c:pt>
                <c:pt idx="116">
                  <c:v>28</c:v>
                </c:pt>
                <c:pt idx="117">
                  <c:v>40</c:v>
                </c:pt>
                <c:pt idx="118">
                  <c:v>47</c:v>
                </c:pt>
                <c:pt idx="119">
                  <c:v>69</c:v>
                </c:pt>
                <c:pt idx="120">
                  <c:v>61</c:v>
                </c:pt>
                <c:pt idx="121">
                  <c:v>76</c:v>
                </c:pt>
                <c:pt idx="122">
                  <c:v>73</c:v>
                </c:pt>
                <c:pt idx="123">
                  <c:v>62</c:v>
                </c:pt>
                <c:pt idx="124">
                  <c:v>100</c:v>
                </c:pt>
                <c:pt idx="125">
                  <c:v>68</c:v>
                </c:pt>
                <c:pt idx="126">
                  <c:v>98</c:v>
                </c:pt>
                <c:pt idx="127">
                  <c:v>168</c:v>
                </c:pt>
                <c:pt idx="128">
                  <c:v>122</c:v>
                </c:pt>
                <c:pt idx="129">
                  <c:v>149</c:v>
                </c:pt>
                <c:pt idx="130">
                  <c:v>143</c:v>
                </c:pt>
                <c:pt idx="131">
                  <c:v>290</c:v>
                </c:pt>
                <c:pt idx="132">
                  <c:v>256</c:v>
                </c:pt>
                <c:pt idx="133">
                  <c:v>167</c:v>
                </c:pt>
                <c:pt idx="134">
                  <c:v>248</c:v>
                </c:pt>
                <c:pt idx="135">
                  <c:v>218</c:v>
                </c:pt>
                <c:pt idx="136">
                  <c:v>295</c:v>
                </c:pt>
                <c:pt idx="137">
                  <c:v>380</c:v>
                </c:pt>
                <c:pt idx="138">
                  <c:v>211</c:v>
                </c:pt>
                <c:pt idx="139">
                  <c:v>337</c:v>
                </c:pt>
                <c:pt idx="140">
                  <c:v>262</c:v>
                </c:pt>
                <c:pt idx="141">
                  <c:v>341</c:v>
                </c:pt>
                <c:pt idx="142">
                  <c:v>436</c:v>
                </c:pt>
                <c:pt idx="143">
                  <c:v>374</c:v>
                </c:pt>
                <c:pt idx="144">
                  <c:v>289</c:v>
                </c:pt>
                <c:pt idx="145">
                  <c:v>333</c:v>
                </c:pt>
                <c:pt idx="146">
                  <c:v>406</c:v>
                </c:pt>
                <c:pt idx="147">
                  <c:v>492</c:v>
                </c:pt>
                <c:pt idx="148">
                  <c:v>359</c:v>
                </c:pt>
                <c:pt idx="149">
                  <c:v>276</c:v>
                </c:pt>
                <c:pt idx="150">
                  <c:v>623</c:v>
                </c:pt>
                <c:pt idx="151">
                  <c:v>548</c:v>
                </c:pt>
                <c:pt idx="152">
                  <c:v>369</c:v>
                </c:pt>
                <c:pt idx="153">
                  <c:v>598</c:v>
                </c:pt>
                <c:pt idx="154">
                  <c:v>354</c:v>
                </c:pt>
                <c:pt idx="155">
                  <c:v>403</c:v>
                </c:pt>
                <c:pt idx="156">
                  <c:v>686</c:v>
                </c:pt>
                <c:pt idx="157">
                  <c:v>444</c:v>
                </c:pt>
                <c:pt idx="158">
                  <c:v>421</c:v>
                </c:pt>
                <c:pt idx="159">
                  <c:v>455</c:v>
                </c:pt>
                <c:pt idx="160">
                  <c:v>374</c:v>
                </c:pt>
                <c:pt idx="161">
                  <c:v>310</c:v>
                </c:pt>
                <c:pt idx="162">
                  <c:v>321</c:v>
                </c:pt>
                <c:pt idx="163">
                  <c:v>400</c:v>
                </c:pt>
                <c:pt idx="164">
                  <c:v>256</c:v>
                </c:pt>
                <c:pt idx="165">
                  <c:v>360</c:v>
                </c:pt>
                <c:pt idx="166">
                  <c:v>301</c:v>
                </c:pt>
                <c:pt idx="167">
                  <c:v>267</c:v>
                </c:pt>
                <c:pt idx="168">
                  <c:v>266</c:v>
                </c:pt>
                <c:pt idx="169">
                  <c:v>217</c:v>
                </c:pt>
                <c:pt idx="170">
                  <c:v>208</c:v>
                </c:pt>
                <c:pt idx="171">
                  <c:v>231</c:v>
                </c:pt>
                <c:pt idx="172">
                  <c:v>170</c:v>
                </c:pt>
                <c:pt idx="173">
                  <c:v>173</c:v>
                </c:pt>
                <c:pt idx="174">
                  <c:v>202</c:v>
                </c:pt>
                <c:pt idx="175">
                  <c:v>109</c:v>
                </c:pt>
                <c:pt idx="176">
                  <c:v>146</c:v>
                </c:pt>
                <c:pt idx="177">
                  <c:v>142</c:v>
                </c:pt>
                <c:pt idx="178">
                  <c:v>110</c:v>
                </c:pt>
                <c:pt idx="179">
                  <c:v>111</c:v>
                </c:pt>
                <c:pt idx="180">
                  <c:v>90</c:v>
                </c:pt>
                <c:pt idx="181">
                  <c:v>108</c:v>
                </c:pt>
                <c:pt idx="182">
                  <c:v>71</c:v>
                </c:pt>
                <c:pt idx="183">
                  <c:v>63</c:v>
                </c:pt>
                <c:pt idx="184">
                  <c:v>87</c:v>
                </c:pt>
                <c:pt idx="185">
                  <c:v>110</c:v>
                </c:pt>
                <c:pt idx="186">
                  <c:v>75</c:v>
                </c:pt>
                <c:pt idx="187">
                  <c:v>71</c:v>
                </c:pt>
                <c:pt idx="188">
                  <c:v>62</c:v>
                </c:pt>
                <c:pt idx="189">
                  <c:v>38</c:v>
                </c:pt>
                <c:pt idx="190">
                  <c:v>48</c:v>
                </c:pt>
                <c:pt idx="191">
                  <c:v>70</c:v>
                </c:pt>
                <c:pt idx="192">
                  <c:v>47</c:v>
                </c:pt>
                <c:pt idx="193">
                  <c:v>40</c:v>
                </c:pt>
                <c:pt idx="194">
                  <c:v>35</c:v>
                </c:pt>
                <c:pt idx="195">
                  <c:v>41</c:v>
                </c:pt>
                <c:pt idx="196">
                  <c:v>30</c:v>
                </c:pt>
                <c:pt idx="197">
                  <c:v>39</c:v>
                </c:pt>
                <c:pt idx="198">
                  <c:v>41</c:v>
                </c:pt>
                <c:pt idx="199">
                  <c:v>25</c:v>
                </c:pt>
                <c:pt idx="200">
                  <c:v>45</c:v>
                </c:pt>
                <c:pt idx="201">
                  <c:v>20</c:v>
                </c:pt>
                <c:pt idx="202">
                  <c:v>13</c:v>
                </c:pt>
                <c:pt idx="203">
                  <c:v>11</c:v>
                </c:pt>
                <c:pt idx="204">
                  <c:v>28</c:v>
                </c:pt>
                <c:pt idx="205">
                  <c:v>14</c:v>
                </c:pt>
                <c:pt idx="206">
                  <c:v>11</c:v>
                </c:pt>
                <c:pt idx="207">
                  <c:v>13</c:v>
                </c:pt>
                <c:pt idx="208">
                  <c:v>12</c:v>
                </c:pt>
                <c:pt idx="209">
                  <c:v>16</c:v>
                </c:pt>
                <c:pt idx="210">
                  <c:v>5</c:v>
                </c:pt>
                <c:pt idx="211">
                  <c:v>9</c:v>
                </c:pt>
                <c:pt idx="212">
                  <c:v>10</c:v>
                </c:pt>
                <c:pt idx="213">
                  <c:v>14</c:v>
                </c:pt>
                <c:pt idx="214">
                  <c:v>5</c:v>
                </c:pt>
                <c:pt idx="215">
                  <c:v>9</c:v>
                </c:pt>
                <c:pt idx="216">
                  <c:v>10</c:v>
                </c:pt>
                <c:pt idx="217">
                  <c:v>8</c:v>
                </c:pt>
                <c:pt idx="218">
                  <c:v>14</c:v>
                </c:pt>
                <c:pt idx="219">
                  <c:v>5</c:v>
                </c:pt>
                <c:pt idx="220">
                  <c:v>9</c:v>
                </c:pt>
                <c:pt idx="221">
                  <c:v>10</c:v>
                </c:pt>
                <c:pt idx="222">
                  <c:v>14</c:v>
                </c:pt>
                <c:pt idx="223">
                  <c:v>12</c:v>
                </c:pt>
                <c:pt idx="224">
                  <c:v>14</c:v>
                </c:pt>
                <c:pt idx="225">
                  <c:v>11</c:v>
                </c:pt>
                <c:pt idx="226">
                  <c:v>5</c:v>
                </c:pt>
                <c:pt idx="227">
                  <c:v>6</c:v>
                </c:pt>
                <c:pt idx="228">
                  <c:v>2</c:v>
                </c:pt>
                <c:pt idx="229">
                  <c:v>1</c:v>
                </c:pt>
                <c:pt idx="230">
                  <c:v>2</c:v>
                </c:pt>
                <c:pt idx="231">
                  <c:v>3</c:v>
                </c:pt>
                <c:pt idx="232">
                  <c:v>0</c:v>
                </c:pt>
                <c:pt idx="233">
                  <c:v>3</c:v>
                </c:pt>
                <c:pt idx="234">
                  <c:v>5</c:v>
                </c:pt>
                <c:pt idx="235">
                  <c:v>1</c:v>
                </c:pt>
                <c:pt idx="236">
                  <c:v>5</c:v>
                </c:pt>
                <c:pt idx="237">
                  <c:v>7</c:v>
                </c:pt>
                <c:pt idx="238">
                  <c:v>0</c:v>
                </c:pt>
                <c:pt idx="239">
                  <c:v>0</c:v>
                </c:pt>
                <c:pt idx="240">
                  <c:v>2</c:v>
                </c:pt>
                <c:pt idx="241">
                  <c:v>2</c:v>
                </c:pt>
                <c:pt idx="242">
                  <c:v>2</c:v>
                </c:pt>
                <c:pt idx="243">
                  <c:v>0</c:v>
                </c:pt>
                <c:pt idx="244">
                  <c:v>0</c:v>
                </c:pt>
              </c:numCache>
            </c:numRef>
          </c:val>
          <c:extLst>
            <c:ext xmlns:c16="http://schemas.microsoft.com/office/drawing/2014/chart" uri="{C3380CC4-5D6E-409C-BE32-E72D297353CC}">
              <c16:uniqueId val="{00000000-0548-4868-8F6D-4BB1F013C3C1}"/>
            </c:ext>
          </c:extLst>
        </c:ser>
        <c:dLbls>
          <c:showLegendKey val="0"/>
          <c:showVal val="0"/>
          <c:showCatName val="0"/>
          <c:showSerName val="0"/>
          <c:showPercent val="0"/>
          <c:showBubbleSize val="0"/>
        </c:dLbls>
        <c:gapWidth val="219"/>
        <c:overlap val="-27"/>
        <c:axId val="543442936"/>
        <c:axId val="543438016"/>
      </c:barChart>
      <c:catAx>
        <c:axId val="543442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3438016"/>
        <c:crosses val="autoZero"/>
        <c:auto val="1"/>
        <c:lblAlgn val="ctr"/>
        <c:lblOffset val="100"/>
        <c:noMultiLvlLbl val="0"/>
      </c:catAx>
      <c:valAx>
        <c:axId val="543438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43442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CasesGSG_Full_Data_data!$A$38:$A$524</c:f>
              <c:strCache>
                <c:ptCount val="487"/>
                <c:pt idx="0">
                  <c:v>March 1, 2020</c:v>
                </c:pt>
                <c:pt idx="1">
                  <c:v>March 2, 2020</c:v>
                </c:pt>
                <c:pt idx="2">
                  <c:v>March 3, 2020</c:v>
                </c:pt>
                <c:pt idx="3">
                  <c:v>March 4, 2020</c:v>
                </c:pt>
                <c:pt idx="4">
                  <c:v>March 5, 2020</c:v>
                </c:pt>
                <c:pt idx="5">
                  <c:v>March 6, 2020</c:v>
                </c:pt>
                <c:pt idx="6">
                  <c:v>March 7, 2020</c:v>
                </c:pt>
                <c:pt idx="7">
                  <c:v>March 8, 2020</c:v>
                </c:pt>
                <c:pt idx="8">
                  <c:v>March 9, 2020</c:v>
                </c:pt>
                <c:pt idx="9">
                  <c:v>March 10, 2020</c:v>
                </c:pt>
                <c:pt idx="10">
                  <c:v>March 11, 2020</c:v>
                </c:pt>
                <c:pt idx="11">
                  <c:v>March 12, 2020</c:v>
                </c:pt>
                <c:pt idx="12">
                  <c:v>March 13, 2020</c:v>
                </c:pt>
                <c:pt idx="13">
                  <c:v>March 14, 2020</c:v>
                </c:pt>
                <c:pt idx="14">
                  <c:v>March 15, 2020</c:v>
                </c:pt>
                <c:pt idx="15">
                  <c:v>March 16, 2020</c:v>
                </c:pt>
                <c:pt idx="16">
                  <c:v>March 17, 2020</c:v>
                </c:pt>
                <c:pt idx="17">
                  <c:v>March 18, 2020</c:v>
                </c:pt>
                <c:pt idx="18">
                  <c:v>March 19, 2020</c:v>
                </c:pt>
                <c:pt idx="19">
                  <c:v>March 20, 2020</c:v>
                </c:pt>
                <c:pt idx="20">
                  <c:v>March 21, 2020</c:v>
                </c:pt>
                <c:pt idx="21">
                  <c:v>March 22, 2020</c:v>
                </c:pt>
                <c:pt idx="22">
                  <c:v>March 23, 2020</c:v>
                </c:pt>
                <c:pt idx="23">
                  <c:v>March 24, 2020</c:v>
                </c:pt>
                <c:pt idx="24">
                  <c:v>March 25, 2020</c:v>
                </c:pt>
                <c:pt idx="25">
                  <c:v>March 26, 2020</c:v>
                </c:pt>
                <c:pt idx="26">
                  <c:v>March 27, 2020</c:v>
                </c:pt>
                <c:pt idx="27">
                  <c:v>March 28, 2020</c:v>
                </c:pt>
                <c:pt idx="28">
                  <c:v>March 29, 2020</c:v>
                </c:pt>
                <c:pt idx="29">
                  <c:v>March 30, 2020</c:v>
                </c:pt>
                <c:pt idx="30">
                  <c:v>March 31, 2020</c:v>
                </c:pt>
                <c:pt idx="31">
                  <c:v>April 1, 2020</c:v>
                </c:pt>
                <c:pt idx="32">
                  <c:v>April 2, 2020</c:v>
                </c:pt>
                <c:pt idx="33">
                  <c:v>April 3, 2020</c:v>
                </c:pt>
                <c:pt idx="34">
                  <c:v>April 4, 2020</c:v>
                </c:pt>
                <c:pt idx="35">
                  <c:v>April 5, 2020</c:v>
                </c:pt>
                <c:pt idx="36">
                  <c:v>April 6, 2020</c:v>
                </c:pt>
                <c:pt idx="37">
                  <c:v>April 7, 2020</c:v>
                </c:pt>
                <c:pt idx="38">
                  <c:v>April 8, 2020</c:v>
                </c:pt>
                <c:pt idx="39">
                  <c:v>April 9, 2020</c:v>
                </c:pt>
                <c:pt idx="40">
                  <c:v>April 10, 2020</c:v>
                </c:pt>
                <c:pt idx="41">
                  <c:v>April 11, 2020</c:v>
                </c:pt>
                <c:pt idx="42">
                  <c:v>April 12, 2020</c:v>
                </c:pt>
                <c:pt idx="43">
                  <c:v>April 13, 2020</c:v>
                </c:pt>
                <c:pt idx="44">
                  <c:v>April 14, 2020</c:v>
                </c:pt>
                <c:pt idx="45">
                  <c:v>April 15, 2020</c:v>
                </c:pt>
                <c:pt idx="46">
                  <c:v>April 16, 2020</c:v>
                </c:pt>
                <c:pt idx="47">
                  <c:v>April 17, 2020</c:v>
                </c:pt>
                <c:pt idx="48">
                  <c:v>April 18, 2020</c:v>
                </c:pt>
                <c:pt idx="49">
                  <c:v>April 19, 2020</c:v>
                </c:pt>
                <c:pt idx="50">
                  <c:v>April 20, 2020</c:v>
                </c:pt>
                <c:pt idx="51">
                  <c:v>April 21, 2020</c:v>
                </c:pt>
                <c:pt idx="52">
                  <c:v>April 22, 2020</c:v>
                </c:pt>
                <c:pt idx="53">
                  <c:v>April 23, 2020</c:v>
                </c:pt>
                <c:pt idx="54">
                  <c:v>April 24, 2020</c:v>
                </c:pt>
                <c:pt idx="55">
                  <c:v>April 25, 2020</c:v>
                </c:pt>
                <c:pt idx="56">
                  <c:v>April 26, 2020</c:v>
                </c:pt>
                <c:pt idx="57">
                  <c:v>April 27, 2020</c:v>
                </c:pt>
                <c:pt idx="58">
                  <c:v>April 28, 2020</c:v>
                </c:pt>
                <c:pt idx="59">
                  <c:v>April 29, 2020</c:v>
                </c:pt>
                <c:pt idx="60">
                  <c:v>April 30, 2020</c:v>
                </c:pt>
                <c:pt idx="61">
                  <c:v>May 1, 2020</c:v>
                </c:pt>
                <c:pt idx="62">
                  <c:v>May 2, 2020</c:v>
                </c:pt>
                <c:pt idx="63">
                  <c:v>May 3, 2020</c:v>
                </c:pt>
                <c:pt idx="64">
                  <c:v>May 4, 2020</c:v>
                </c:pt>
                <c:pt idx="65">
                  <c:v>May 5, 2020</c:v>
                </c:pt>
                <c:pt idx="66">
                  <c:v>May 6, 2020</c:v>
                </c:pt>
                <c:pt idx="67">
                  <c:v>May 7, 2020</c:v>
                </c:pt>
                <c:pt idx="68">
                  <c:v>May 8, 2020</c:v>
                </c:pt>
                <c:pt idx="69">
                  <c:v>May 9, 2020</c:v>
                </c:pt>
                <c:pt idx="70">
                  <c:v>May 10, 2020</c:v>
                </c:pt>
                <c:pt idx="71">
                  <c:v>May 11, 2020</c:v>
                </c:pt>
                <c:pt idx="72">
                  <c:v>May 12, 2020</c:v>
                </c:pt>
                <c:pt idx="73">
                  <c:v>May 13, 2020</c:v>
                </c:pt>
                <c:pt idx="74">
                  <c:v>May 14, 2020</c:v>
                </c:pt>
                <c:pt idx="75">
                  <c:v>May 15, 2020</c:v>
                </c:pt>
                <c:pt idx="76">
                  <c:v>May 16, 2020</c:v>
                </c:pt>
                <c:pt idx="77">
                  <c:v>May 17, 2020</c:v>
                </c:pt>
                <c:pt idx="78">
                  <c:v>May 18, 2020</c:v>
                </c:pt>
                <c:pt idx="79">
                  <c:v>May 19, 2020</c:v>
                </c:pt>
                <c:pt idx="80">
                  <c:v>May 20, 2020</c:v>
                </c:pt>
                <c:pt idx="81">
                  <c:v>May 21, 2020</c:v>
                </c:pt>
                <c:pt idx="82">
                  <c:v>May 22, 2020</c:v>
                </c:pt>
                <c:pt idx="83">
                  <c:v>May 23, 2020</c:v>
                </c:pt>
                <c:pt idx="84">
                  <c:v>May 24, 2020</c:v>
                </c:pt>
                <c:pt idx="85">
                  <c:v>May 25, 2020</c:v>
                </c:pt>
                <c:pt idx="86">
                  <c:v>May 26, 2020</c:v>
                </c:pt>
                <c:pt idx="87">
                  <c:v>May 27, 2020</c:v>
                </c:pt>
                <c:pt idx="88">
                  <c:v>May 28, 2020</c:v>
                </c:pt>
                <c:pt idx="89">
                  <c:v>May 29, 2020</c:v>
                </c:pt>
                <c:pt idx="90">
                  <c:v>May 30, 2020</c:v>
                </c:pt>
                <c:pt idx="91">
                  <c:v>May 31, 2020</c:v>
                </c:pt>
                <c:pt idx="92">
                  <c:v>June 1, 2020</c:v>
                </c:pt>
                <c:pt idx="93">
                  <c:v>June 2, 2020</c:v>
                </c:pt>
                <c:pt idx="94">
                  <c:v>June 3, 2020</c:v>
                </c:pt>
                <c:pt idx="95">
                  <c:v>June 4, 2020</c:v>
                </c:pt>
                <c:pt idx="96">
                  <c:v>June 5, 2020</c:v>
                </c:pt>
                <c:pt idx="97">
                  <c:v>June 6, 2020</c:v>
                </c:pt>
                <c:pt idx="98">
                  <c:v>June 7, 2020</c:v>
                </c:pt>
                <c:pt idx="99">
                  <c:v>June 8, 2020</c:v>
                </c:pt>
                <c:pt idx="100">
                  <c:v>June 9, 2020</c:v>
                </c:pt>
                <c:pt idx="101">
                  <c:v>June 10, 2020</c:v>
                </c:pt>
                <c:pt idx="102">
                  <c:v>June 11, 2020</c:v>
                </c:pt>
                <c:pt idx="103">
                  <c:v>June 12, 2020</c:v>
                </c:pt>
                <c:pt idx="104">
                  <c:v>June 13, 2020</c:v>
                </c:pt>
                <c:pt idx="105">
                  <c:v>June 14, 2020</c:v>
                </c:pt>
                <c:pt idx="106">
                  <c:v>June 15, 2020</c:v>
                </c:pt>
                <c:pt idx="107">
                  <c:v>June 16, 2020</c:v>
                </c:pt>
                <c:pt idx="108">
                  <c:v>June 17, 2020</c:v>
                </c:pt>
                <c:pt idx="109">
                  <c:v>June 18, 2020</c:v>
                </c:pt>
                <c:pt idx="110">
                  <c:v>June 19, 2020</c:v>
                </c:pt>
                <c:pt idx="111">
                  <c:v>June 20, 2020</c:v>
                </c:pt>
                <c:pt idx="112">
                  <c:v>June 21, 2020</c:v>
                </c:pt>
                <c:pt idx="113">
                  <c:v>June 22, 2020</c:v>
                </c:pt>
                <c:pt idx="114">
                  <c:v>June 23, 2020</c:v>
                </c:pt>
                <c:pt idx="115">
                  <c:v>June 24, 2020</c:v>
                </c:pt>
                <c:pt idx="116">
                  <c:v>June 25, 2020</c:v>
                </c:pt>
                <c:pt idx="117">
                  <c:v>June 26, 2020</c:v>
                </c:pt>
                <c:pt idx="118">
                  <c:v>June 27, 2020</c:v>
                </c:pt>
                <c:pt idx="119">
                  <c:v>June 28, 2020</c:v>
                </c:pt>
                <c:pt idx="120">
                  <c:v>June 29, 2020</c:v>
                </c:pt>
                <c:pt idx="121">
                  <c:v>June 30, 2020</c:v>
                </c:pt>
                <c:pt idx="122">
                  <c:v>July 1, 2020</c:v>
                </c:pt>
                <c:pt idx="123">
                  <c:v>July 2, 2020</c:v>
                </c:pt>
                <c:pt idx="124">
                  <c:v>July 3, 2020</c:v>
                </c:pt>
                <c:pt idx="125">
                  <c:v>July 4, 2020</c:v>
                </c:pt>
                <c:pt idx="126">
                  <c:v>July 5, 2020</c:v>
                </c:pt>
                <c:pt idx="127">
                  <c:v>July 6, 2020</c:v>
                </c:pt>
                <c:pt idx="128">
                  <c:v>July 7, 2020</c:v>
                </c:pt>
                <c:pt idx="129">
                  <c:v>July 8, 2020</c:v>
                </c:pt>
                <c:pt idx="130">
                  <c:v>July 9, 2020</c:v>
                </c:pt>
                <c:pt idx="131">
                  <c:v>July 10, 2020</c:v>
                </c:pt>
                <c:pt idx="132">
                  <c:v>July 11, 2020</c:v>
                </c:pt>
                <c:pt idx="133">
                  <c:v>July 12, 2020</c:v>
                </c:pt>
                <c:pt idx="134">
                  <c:v>July 13, 2020</c:v>
                </c:pt>
                <c:pt idx="135">
                  <c:v>July 14, 2020</c:v>
                </c:pt>
                <c:pt idx="136">
                  <c:v>July 15, 2020</c:v>
                </c:pt>
                <c:pt idx="137">
                  <c:v>July 16, 2020</c:v>
                </c:pt>
                <c:pt idx="138">
                  <c:v>July 17, 2020</c:v>
                </c:pt>
                <c:pt idx="139">
                  <c:v>July 18, 2020</c:v>
                </c:pt>
                <c:pt idx="140">
                  <c:v>July 19, 2020</c:v>
                </c:pt>
                <c:pt idx="141">
                  <c:v>July 20, 2020</c:v>
                </c:pt>
                <c:pt idx="142">
                  <c:v>July 21, 2020</c:v>
                </c:pt>
                <c:pt idx="143">
                  <c:v>July 22, 2020</c:v>
                </c:pt>
                <c:pt idx="144">
                  <c:v>July 23, 2020</c:v>
                </c:pt>
                <c:pt idx="145">
                  <c:v>July 24, 2020</c:v>
                </c:pt>
                <c:pt idx="146">
                  <c:v>July 25, 2020</c:v>
                </c:pt>
                <c:pt idx="147">
                  <c:v>July 26, 2020</c:v>
                </c:pt>
                <c:pt idx="148">
                  <c:v>July 27, 2020</c:v>
                </c:pt>
                <c:pt idx="149">
                  <c:v>July 28, 2020</c:v>
                </c:pt>
                <c:pt idx="150">
                  <c:v>July 29, 2020</c:v>
                </c:pt>
                <c:pt idx="151">
                  <c:v>July 30, 2020</c:v>
                </c:pt>
                <c:pt idx="152">
                  <c:v>July 31, 2020</c:v>
                </c:pt>
                <c:pt idx="153">
                  <c:v>August 1, 2020</c:v>
                </c:pt>
                <c:pt idx="154">
                  <c:v>August 2, 2020</c:v>
                </c:pt>
                <c:pt idx="155">
                  <c:v>August 3, 2020</c:v>
                </c:pt>
                <c:pt idx="156">
                  <c:v>August 4, 2020</c:v>
                </c:pt>
                <c:pt idx="157">
                  <c:v>August 5, 2020</c:v>
                </c:pt>
                <c:pt idx="158">
                  <c:v>August 6, 2020</c:v>
                </c:pt>
                <c:pt idx="159">
                  <c:v>August 7, 2020</c:v>
                </c:pt>
                <c:pt idx="160">
                  <c:v>August 8, 2020</c:v>
                </c:pt>
                <c:pt idx="161">
                  <c:v>August 9, 2020</c:v>
                </c:pt>
                <c:pt idx="162">
                  <c:v>August 10, 2020</c:v>
                </c:pt>
                <c:pt idx="163">
                  <c:v>August 11, 2020</c:v>
                </c:pt>
                <c:pt idx="164">
                  <c:v>August 12, 2020</c:v>
                </c:pt>
                <c:pt idx="165">
                  <c:v>August 13, 2020</c:v>
                </c:pt>
                <c:pt idx="166">
                  <c:v>August 14, 2020</c:v>
                </c:pt>
                <c:pt idx="167">
                  <c:v>August 15, 2020</c:v>
                </c:pt>
                <c:pt idx="168">
                  <c:v>August 16, 2020</c:v>
                </c:pt>
                <c:pt idx="169">
                  <c:v>August 17, 2020</c:v>
                </c:pt>
                <c:pt idx="170">
                  <c:v>August 18, 2020</c:v>
                </c:pt>
                <c:pt idx="171">
                  <c:v>August 19, 2020</c:v>
                </c:pt>
                <c:pt idx="172">
                  <c:v>August 20, 2020</c:v>
                </c:pt>
                <c:pt idx="173">
                  <c:v>August 21, 2020</c:v>
                </c:pt>
                <c:pt idx="174">
                  <c:v>August 22, 2020</c:v>
                </c:pt>
                <c:pt idx="175">
                  <c:v>August 23, 2020</c:v>
                </c:pt>
                <c:pt idx="176">
                  <c:v>August 24, 2020</c:v>
                </c:pt>
                <c:pt idx="177">
                  <c:v>August 25, 2020</c:v>
                </c:pt>
                <c:pt idx="178">
                  <c:v>August 26, 2020</c:v>
                </c:pt>
                <c:pt idx="179">
                  <c:v>August 27, 2020</c:v>
                </c:pt>
                <c:pt idx="180">
                  <c:v>August 28, 2020</c:v>
                </c:pt>
                <c:pt idx="181">
                  <c:v>August 29, 2020</c:v>
                </c:pt>
                <c:pt idx="182">
                  <c:v>August 30, 2020</c:v>
                </c:pt>
                <c:pt idx="183">
                  <c:v>August 31, 2020</c:v>
                </c:pt>
                <c:pt idx="184">
                  <c:v>September 1, 2020</c:v>
                </c:pt>
                <c:pt idx="185">
                  <c:v>September 2, 2020</c:v>
                </c:pt>
                <c:pt idx="186">
                  <c:v>September 3, 2020</c:v>
                </c:pt>
                <c:pt idx="187">
                  <c:v>September 4, 2020</c:v>
                </c:pt>
                <c:pt idx="188">
                  <c:v>September 5, 2020</c:v>
                </c:pt>
                <c:pt idx="189">
                  <c:v>September 6, 2020</c:v>
                </c:pt>
                <c:pt idx="190">
                  <c:v>September 7, 2020</c:v>
                </c:pt>
                <c:pt idx="191">
                  <c:v>September 8, 2020</c:v>
                </c:pt>
                <c:pt idx="192">
                  <c:v>September 9, 2020</c:v>
                </c:pt>
                <c:pt idx="193">
                  <c:v>September 10, 2020</c:v>
                </c:pt>
                <c:pt idx="194">
                  <c:v>September 11, 2020</c:v>
                </c:pt>
                <c:pt idx="195">
                  <c:v>September 12, 2020</c:v>
                </c:pt>
                <c:pt idx="196">
                  <c:v>September 13, 2020</c:v>
                </c:pt>
                <c:pt idx="197">
                  <c:v>September 14, 2020</c:v>
                </c:pt>
                <c:pt idx="198">
                  <c:v>September 15, 2020</c:v>
                </c:pt>
                <c:pt idx="199">
                  <c:v>September 16, 2020</c:v>
                </c:pt>
                <c:pt idx="200">
                  <c:v>September 17, 2020</c:v>
                </c:pt>
                <c:pt idx="201">
                  <c:v>September 18, 2020</c:v>
                </c:pt>
                <c:pt idx="202">
                  <c:v>September 19, 2020</c:v>
                </c:pt>
                <c:pt idx="203">
                  <c:v>September 20, 2020</c:v>
                </c:pt>
                <c:pt idx="204">
                  <c:v>September 21, 2020</c:v>
                </c:pt>
                <c:pt idx="205">
                  <c:v>September 22, 2020</c:v>
                </c:pt>
                <c:pt idx="206">
                  <c:v>September 23, 2020</c:v>
                </c:pt>
                <c:pt idx="207">
                  <c:v>September 24, 2020</c:v>
                </c:pt>
                <c:pt idx="208">
                  <c:v>September 25, 2020</c:v>
                </c:pt>
                <c:pt idx="209">
                  <c:v>September 26, 2020</c:v>
                </c:pt>
                <c:pt idx="210">
                  <c:v>September 27, 2020</c:v>
                </c:pt>
                <c:pt idx="211">
                  <c:v>September 28, 2020</c:v>
                </c:pt>
                <c:pt idx="212">
                  <c:v>September 29, 2020</c:v>
                </c:pt>
                <c:pt idx="213">
                  <c:v>September 30, 2020</c:v>
                </c:pt>
                <c:pt idx="214">
                  <c:v>October 1, 2020</c:v>
                </c:pt>
                <c:pt idx="215">
                  <c:v>October 2, 2020</c:v>
                </c:pt>
                <c:pt idx="216">
                  <c:v>October 3, 2020</c:v>
                </c:pt>
                <c:pt idx="217">
                  <c:v>October 4, 2020</c:v>
                </c:pt>
                <c:pt idx="218">
                  <c:v>October 5, 2020</c:v>
                </c:pt>
                <c:pt idx="219">
                  <c:v>October 6, 2020</c:v>
                </c:pt>
                <c:pt idx="220">
                  <c:v>October 7, 2020</c:v>
                </c:pt>
                <c:pt idx="221">
                  <c:v>October 8, 2020</c:v>
                </c:pt>
                <c:pt idx="222">
                  <c:v>October 9, 2020</c:v>
                </c:pt>
                <c:pt idx="223">
                  <c:v>October 10, 2020</c:v>
                </c:pt>
                <c:pt idx="224">
                  <c:v>October 11, 2020</c:v>
                </c:pt>
                <c:pt idx="225">
                  <c:v>October 12, 2020</c:v>
                </c:pt>
                <c:pt idx="226">
                  <c:v>October 13, 2020</c:v>
                </c:pt>
                <c:pt idx="227">
                  <c:v>October 14, 2020</c:v>
                </c:pt>
                <c:pt idx="228">
                  <c:v>October 15, 2020</c:v>
                </c:pt>
                <c:pt idx="229">
                  <c:v>October 16, 2020</c:v>
                </c:pt>
                <c:pt idx="230">
                  <c:v>October 17, 2020</c:v>
                </c:pt>
                <c:pt idx="231">
                  <c:v>October 18, 2020</c:v>
                </c:pt>
                <c:pt idx="232">
                  <c:v>October 19, 2020</c:v>
                </c:pt>
                <c:pt idx="233">
                  <c:v>October 20, 2020</c:v>
                </c:pt>
                <c:pt idx="234">
                  <c:v>October 21, 2020</c:v>
                </c:pt>
                <c:pt idx="235">
                  <c:v>October 22, 2020</c:v>
                </c:pt>
                <c:pt idx="236">
                  <c:v>October 23, 2020</c:v>
                </c:pt>
                <c:pt idx="237">
                  <c:v>October 24, 2020</c:v>
                </c:pt>
                <c:pt idx="238">
                  <c:v>October 25, 2020</c:v>
                </c:pt>
                <c:pt idx="239">
                  <c:v>October 26, 2020</c:v>
                </c:pt>
                <c:pt idx="240">
                  <c:v>October 27, 2020</c:v>
                </c:pt>
                <c:pt idx="241">
                  <c:v>October 28, 2020</c:v>
                </c:pt>
                <c:pt idx="242">
                  <c:v>October 29, 2020</c:v>
                </c:pt>
                <c:pt idx="243">
                  <c:v>October 30, 2020</c:v>
                </c:pt>
                <c:pt idx="244">
                  <c:v>October 31, 2020</c:v>
                </c:pt>
                <c:pt idx="245">
                  <c:v>November 1, 2020</c:v>
                </c:pt>
                <c:pt idx="246">
                  <c:v>November 2, 2020</c:v>
                </c:pt>
                <c:pt idx="247">
                  <c:v>November 3, 2020</c:v>
                </c:pt>
                <c:pt idx="248">
                  <c:v>November 4, 2020</c:v>
                </c:pt>
                <c:pt idx="249">
                  <c:v>November 5, 2020</c:v>
                </c:pt>
                <c:pt idx="250">
                  <c:v>November 6, 2020</c:v>
                </c:pt>
                <c:pt idx="251">
                  <c:v>November 7, 2020</c:v>
                </c:pt>
                <c:pt idx="252">
                  <c:v>November 8, 2020</c:v>
                </c:pt>
                <c:pt idx="253">
                  <c:v>November 9, 2020</c:v>
                </c:pt>
                <c:pt idx="254">
                  <c:v>November 10, 2020</c:v>
                </c:pt>
                <c:pt idx="255">
                  <c:v>November 11, 2020</c:v>
                </c:pt>
                <c:pt idx="256">
                  <c:v>November 12, 2020</c:v>
                </c:pt>
                <c:pt idx="257">
                  <c:v>November 13, 2020</c:v>
                </c:pt>
                <c:pt idx="258">
                  <c:v>November 14, 2020</c:v>
                </c:pt>
                <c:pt idx="259">
                  <c:v>November 15, 2020</c:v>
                </c:pt>
                <c:pt idx="260">
                  <c:v>November 16, 2020</c:v>
                </c:pt>
                <c:pt idx="261">
                  <c:v>November 17, 2020</c:v>
                </c:pt>
                <c:pt idx="262">
                  <c:v>November 18, 2020</c:v>
                </c:pt>
                <c:pt idx="263">
                  <c:v>November 19, 2020</c:v>
                </c:pt>
                <c:pt idx="264">
                  <c:v>November 20, 2020</c:v>
                </c:pt>
                <c:pt idx="265">
                  <c:v>November 21, 2020</c:v>
                </c:pt>
                <c:pt idx="266">
                  <c:v>November 22, 2020</c:v>
                </c:pt>
                <c:pt idx="267">
                  <c:v>November 23, 2020</c:v>
                </c:pt>
                <c:pt idx="268">
                  <c:v>November 24, 2020</c:v>
                </c:pt>
                <c:pt idx="269">
                  <c:v>November 25, 2020</c:v>
                </c:pt>
                <c:pt idx="270">
                  <c:v>November 26, 2020</c:v>
                </c:pt>
                <c:pt idx="271">
                  <c:v>November 27, 2020</c:v>
                </c:pt>
                <c:pt idx="272">
                  <c:v>November 28, 2020</c:v>
                </c:pt>
                <c:pt idx="273">
                  <c:v>November 29, 2020</c:v>
                </c:pt>
                <c:pt idx="274">
                  <c:v>November 30, 2020</c:v>
                </c:pt>
                <c:pt idx="275">
                  <c:v>December 1, 2020</c:v>
                </c:pt>
                <c:pt idx="276">
                  <c:v>December 2, 2020</c:v>
                </c:pt>
                <c:pt idx="277">
                  <c:v>December 3, 2020</c:v>
                </c:pt>
                <c:pt idx="278">
                  <c:v>December 4, 2020</c:v>
                </c:pt>
                <c:pt idx="279">
                  <c:v>December 5, 2020</c:v>
                </c:pt>
                <c:pt idx="280">
                  <c:v>December 6, 2020</c:v>
                </c:pt>
                <c:pt idx="281">
                  <c:v>December 7, 2020</c:v>
                </c:pt>
                <c:pt idx="282">
                  <c:v>December 8, 2020</c:v>
                </c:pt>
                <c:pt idx="283">
                  <c:v>December 9, 2020</c:v>
                </c:pt>
                <c:pt idx="284">
                  <c:v>December 10, 2020</c:v>
                </c:pt>
                <c:pt idx="285">
                  <c:v>December 11, 2020</c:v>
                </c:pt>
                <c:pt idx="286">
                  <c:v>December 12, 2020</c:v>
                </c:pt>
                <c:pt idx="287">
                  <c:v>December 13, 2020</c:v>
                </c:pt>
                <c:pt idx="288">
                  <c:v>December 14, 2020</c:v>
                </c:pt>
                <c:pt idx="289">
                  <c:v>December 15, 2020</c:v>
                </c:pt>
                <c:pt idx="290">
                  <c:v>December 16, 2020</c:v>
                </c:pt>
                <c:pt idx="291">
                  <c:v>December 17, 2020</c:v>
                </c:pt>
                <c:pt idx="292">
                  <c:v>December 18, 2020</c:v>
                </c:pt>
                <c:pt idx="293">
                  <c:v>December 19, 2020</c:v>
                </c:pt>
                <c:pt idx="294">
                  <c:v>December 20, 2020</c:v>
                </c:pt>
                <c:pt idx="295">
                  <c:v>December 21, 2020</c:v>
                </c:pt>
                <c:pt idx="296">
                  <c:v>December 22, 2020</c:v>
                </c:pt>
                <c:pt idx="297">
                  <c:v>December 23, 2020</c:v>
                </c:pt>
                <c:pt idx="298">
                  <c:v>December 24, 2020</c:v>
                </c:pt>
                <c:pt idx="299">
                  <c:v>December 25, 2020</c:v>
                </c:pt>
                <c:pt idx="300">
                  <c:v>December 26, 2020</c:v>
                </c:pt>
                <c:pt idx="301">
                  <c:v>December 27, 2020</c:v>
                </c:pt>
                <c:pt idx="302">
                  <c:v>December 28, 2020</c:v>
                </c:pt>
                <c:pt idx="303">
                  <c:v>December 29, 2020</c:v>
                </c:pt>
                <c:pt idx="304">
                  <c:v>December 30, 2020</c:v>
                </c:pt>
                <c:pt idx="305">
                  <c:v>December 31, 2020</c:v>
                </c:pt>
                <c:pt idx="306">
                  <c:v>January 1, 2021</c:v>
                </c:pt>
                <c:pt idx="307">
                  <c:v>January 2, 2021</c:v>
                </c:pt>
                <c:pt idx="308">
                  <c:v>January 3, 2021</c:v>
                </c:pt>
                <c:pt idx="309">
                  <c:v>January 4, 2021</c:v>
                </c:pt>
                <c:pt idx="310">
                  <c:v>January 5, 2021</c:v>
                </c:pt>
                <c:pt idx="311">
                  <c:v>January 6, 2021</c:v>
                </c:pt>
                <c:pt idx="312">
                  <c:v>January 7, 2021</c:v>
                </c:pt>
                <c:pt idx="313">
                  <c:v>January 8, 2021</c:v>
                </c:pt>
                <c:pt idx="314">
                  <c:v>January 9, 2021</c:v>
                </c:pt>
                <c:pt idx="315">
                  <c:v>January 10, 2021</c:v>
                </c:pt>
                <c:pt idx="316">
                  <c:v>January 11, 2021</c:v>
                </c:pt>
                <c:pt idx="317">
                  <c:v>January 12, 2021</c:v>
                </c:pt>
                <c:pt idx="318">
                  <c:v>January 13, 2021</c:v>
                </c:pt>
                <c:pt idx="319">
                  <c:v>January 14, 2021</c:v>
                </c:pt>
                <c:pt idx="320">
                  <c:v>January 15, 2021</c:v>
                </c:pt>
                <c:pt idx="321">
                  <c:v>January 16, 2021</c:v>
                </c:pt>
                <c:pt idx="322">
                  <c:v>January 17, 2021</c:v>
                </c:pt>
                <c:pt idx="323">
                  <c:v>January 18, 2021</c:v>
                </c:pt>
                <c:pt idx="324">
                  <c:v>January 19, 2021</c:v>
                </c:pt>
                <c:pt idx="325">
                  <c:v>January 20, 2021</c:v>
                </c:pt>
                <c:pt idx="326">
                  <c:v>January 21, 2021</c:v>
                </c:pt>
                <c:pt idx="327">
                  <c:v>January 22, 2021</c:v>
                </c:pt>
                <c:pt idx="328">
                  <c:v>January 23, 2021</c:v>
                </c:pt>
                <c:pt idx="329">
                  <c:v>January 24, 2021</c:v>
                </c:pt>
                <c:pt idx="330">
                  <c:v>January 25, 2021</c:v>
                </c:pt>
                <c:pt idx="331">
                  <c:v>January 26, 2021</c:v>
                </c:pt>
                <c:pt idx="332">
                  <c:v>January 27, 2021</c:v>
                </c:pt>
                <c:pt idx="333">
                  <c:v>January 28, 2021</c:v>
                </c:pt>
                <c:pt idx="334">
                  <c:v>January 29, 2021</c:v>
                </c:pt>
                <c:pt idx="335">
                  <c:v>January 30, 2021</c:v>
                </c:pt>
                <c:pt idx="336">
                  <c:v>January 31, 2021</c:v>
                </c:pt>
                <c:pt idx="337">
                  <c:v>February 1, 2021</c:v>
                </c:pt>
                <c:pt idx="338">
                  <c:v>February 2, 2021</c:v>
                </c:pt>
                <c:pt idx="339">
                  <c:v>February 3, 2021</c:v>
                </c:pt>
                <c:pt idx="340">
                  <c:v>February 4, 2021</c:v>
                </c:pt>
                <c:pt idx="341">
                  <c:v>February 5, 2021</c:v>
                </c:pt>
                <c:pt idx="342">
                  <c:v>February 6, 2021</c:v>
                </c:pt>
                <c:pt idx="343">
                  <c:v>February 7, 2021</c:v>
                </c:pt>
                <c:pt idx="344">
                  <c:v>February 8, 2021</c:v>
                </c:pt>
                <c:pt idx="345">
                  <c:v>February 9, 2021</c:v>
                </c:pt>
                <c:pt idx="346">
                  <c:v>February 10, 2021</c:v>
                </c:pt>
                <c:pt idx="347">
                  <c:v>February 11, 2021</c:v>
                </c:pt>
                <c:pt idx="348">
                  <c:v>February 12, 2021</c:v>
                </c:pt>
                <c:pt idx="349">
                  <c:v>February 13, 2021</c:v>
                </c:pt>
                <c:pt idx="350">
                  <c:v>February 14, 2021</c:v>
                </c:pt>
                <c:pt idx="351">
                  <c:v>February 15, 2021</c:v>
                </c:pt>
                <c:pt idx="352">
                  <c:v>February 16, 2021</c:v>
                </c:pt>
                <c:pt idx="353">
                  <c:v>February 17, 2021</c:v>
                </c:pt>
                <c:pt idx="354">
                  <c:v>February 18, 2021</c:v>
                </c:pt>
                <c:pt idx="355">
                  <c:v>February 19, 2021</c:v>
                </c:pt>
                <c:pt idx="356">
                  <c:v>February 20, 2021</c:v>
                </c:pt>
                <c:pt idx="357">
                  <c:v>February 21, 2021</c:v>
                </c:pt>
                <c:pt idx="358">
                  <c:v>February 22, 2021</c:v>
                </c:pt>
                <c:pt idx="359">
                  <c:v>February 23, 2021</c:v>
                </c:pt>
                <c:pt idx="360">
                  <c:v>February 24, 2021</c:v>
                </c:pt>
                <c:pt idx="361">
                  <c:v>February 25, 2021</c:v>
                </c:pt>
                <c:pt idx="362">
                  <c:v>February 26, 2021</c:v>
                </c:pt>
                <c:pt idx="363">
                  <c:v>February 27, 2021</c:v>
                </c:pt>
                <c:pt idx="364">
                  <c:v>February 28, 2021</c:v>
                </c:pt>
                <c:pt idx="365">
                  <c:v>March 1, 2021</c:v>
                </c:pt>
                <c:pt idx="366">
                  <c:v>March 2, 2021</c:v>
                </c:pt>
                <c:pt idx="367">
                  <c:v>March 3, 2021</c:v>
                </c:pt>
                <c:pt idx="368">
                  <c:v>March 4, 2021</c:v>
                </c:pt>
                <c:pt idx="369">
                  <c:v>March 5, 2021</c:v>
                </c:pt>
                <c:pt idx="370">
                  <c:v>March 6, 2021</c:v>
                </c:pt>
                <c:pt idx="371">
                  <c:v>March 7, 2021</c:v>
                </c:pt>
                <c:pt idx="372">
                  <c:v>March 8, 2021</c:v>
                </c:pt>
                <c:pt idx="373">
                  <c:v>March 9, 2021</c:v>
                </c:pt>
                <c:pt idx="374">
                  <c:v>March 10, 2021</c:v>
                </c:pt>
                <c:pt idx="375">
                  <c:v>March 11, 2021</c:v>
                </c:pt>
                <c:pt idx="376">
                  <c:v>March 12, 2021</c:v>
                </c:pt>
                <c:pt idx="377">
                  <c:v>March 13, 2021</c:v>
                </c:pt>
                <c:pt idx="378">
                  <c:v>March 14, 2021</c:v>
                </c:pt>
                <c:pt idx="379">
                  <c:v>March 15, 2021</c:v>
                </c:pt>
                <c:pt idx="380">
                  <c:v>March 16, 2021</c:v>
                </c:pt>
                <c:pt idx="381">
                  <c:v>March 17, 2021</c:v>
                </c:pt>
                <c:pt idx="382">
                  <c:v>March 18, 2021</c:v>
                </c:pt>
                <c:pt idx="383">
                  <c:v>March 19, 2021</c:v>
                </c:pt>
                <c:pt idx="384">
                  <c:v>March 20, 2021</c:v>
                </c:pt>
                <c:pt idx="385">
                  <c:v>March 21, 2021</c:v>
                </c:pt>
                <c:pt idx="386">
                  <c:v>March 22, 2021</c:v>
                </c:pt>
                <c:pt idx="387">
                  <c:v>March 23, 2021</c:v>
                </c:pt>
                <c:pt idx="388">
                  <c:v>March 24, 2021</c:v>
                </c:pt>
                <c:pt idx="389">
                  <c:v>March 25, 2021</c:v>
                </c:pt>
                <c:pt idx="390">
                  <c:v>March 26, 2021</c:v>
                </c:pt>
                <c:pt idx="391">
                  <c:v>March 27, 2021</c:v>
                </c:pt>
                <c:pt idx="392">
                  <c:v>March 28, 2021</c:v>
                </c:pt>
                <c:pt idx="393">
                  <c:v>March 29, 2021</c:v>
                </c:pt>
                <c:pt idx="394">
                  <c:v>March 30, 2021</c:v>
                </c:pt>
                <c:pt idx="395">
                  <c:v>March 31, 2021</c:v>
                </c:pt>
                <c:pt idx="396">
                  <c:v>April 1, 2021</c:v>
                </c:pt>
                <c:pt idx="397">
                  <c:v>April 2, 2021</c:v>
                </c:pt>
                <c:pt idx="398">
                  <c:v>April 3, 2021</c:v>
                </c:pt>
                <c:pt idx="399">
                  <c:v>April 4, 2021</c:v>
                </c:pt>
                <c:pt idx="400">
                  <c:v>April 5, 2021</c:v>
                </c:pt>
                <c:pt idx="401">
                  <c:v>April 6, 2021</c:v>
                </c:pt>
                <c:pt idx="402">
                  <c:v>April 7, 2021</c:v>
                </c:pt>
                <c:pt idx="403">
                  <c:v>April 8, 2021</c:v>
                </c:pt>
                <c:pt idx="404">
                  <c:v>April 9, 2021</c:v>
                </c:pt>
                <c:pt idx="405">
                  <c:v>April 10, 2021</c:v>
                </c:pt>
                <c:pt idx="406">
                  <c:v>April 11, 2021</c:v>
                </c:pt>
                <c:pt idx="407">
                  <c:v>April 12, 2021</c:v>
                </c:pt>
                <c:pt idx="408">
                  <c:v>April 13, 2021</c:v>
                </c:pt>
                <c:pt idx="409">
                  <c:v>April 14, 2021</c:v>
                </c:pt>
                <c:pt idx="410">
                  <c:v>April 15, 2021</c:v>
                </c:pt>
                <c:pt idx="411">
                  <c:v>April 16, 2021</c:v>
                </c:pt>
                <c:pt idx="412">
                  <c:v>April 17, 2021</c:v>
                </c:pt>
                <c:pt idx="413">
                  <c:v>April 18, 2021</c:v>
                </c:pt>
                <c:pt idx="414">
                  <c:v>April 19, 2021</c:v>
                </c:pt>
                <c:pt idx="415">
                  <c:v>April 20, 2021</c:v>
                </c:pt>
                <c:pt idx="416">
                  <c:v>April 21, 2021</c:v>
                </c:pt>
                <c:pt idx="417">
                  <c:v>April 22, 2021</c:v>
                </c:pt>
                <c:pt idx="418">
                  <c:v>April 23, 2021</c:v>
                </c:pt>
                <c:pt idx="419">
                  <c:v>April 24, 2021</c:v>
                </c:pt>
                <c:pt idx="420">
                  <c:v>April 25, 2021</c:v>
                </c:pt>
                <c:pt idx="421">
                  <c:v>April 26, 2021</c:v>
                </c:pt>
                <c:pt idx="422">
                  <c:v>April 27, 2021</c:v>
                </c:pt>
                <c:pt idx="423">
                  <c:v>April 28, 2021</c:v>
                </c:pt>
                <c:pt idx="424">
                  <c:v>April 29, 2021</c:v>
                </c:pt>
                <c:pt idx="425">
                  <c:v>April 30, 2021</c:v>
                </c:pt>
                <c:pt idx="426">
                  <c:v>May 1, 2021</c:v>
                </c:pt>
                <c:pt idx="427">
                  <c:v>May 2, 2021</c:v>
                </c:pt>
                <c:pt idx="428">
                  <c:v>May 3, 2021</c:v>
                </c:pt>
                <c:pt idx="429">
                  <c:v>May 4, 2021</c:v>
                </c:pt>
                <c:pt idx="430">
                  <c:v>May 5, 2021</c:v>
                </c:pt>
                <c:pt idx="431">
                  <c:v>May 6, 2021</c:v>
                </c:pt>
                <c:pt idx="432">
                  <c:v>May 7, 2021</c:v>
                </c:pt>
                <c:pt idx="433">
                  <c:v>May 8, 2021</c:v>
                </c:pt>
                <c:pt idx="434">
                  <c:v>May 9, 2021</c:v>
                </c:pt>
                <c:pt idx="435">
                  <c:v>May 10, 2021</c:v>
                </c:pt>
                <c:pt idx="436">
                  <c:v>May 11, 2021</c:v>
                </c:pt>
                <c:pt idx="437">
                  <c:v>May 12, 2021</c:v>
                </c:pt>
                <c:pt idx="438">
                  <c:v>May 13, 2021</c:v>
                </c:pt>
                <c:pt idx="439">
                  <c:v>May 14, 2021</c:v>
                </c:pt>
                <c:pt idx="440">
                  <c:v>May 15, 2021</c:v>
                </c:pt>
                <c:pt idx="441">
                  <c:v>May 16, 2021</c:v>
                </c:pt>
                <c:pt idx="442">
                  <c:v>May 17, 2021</c:v>
                </c:pt>
                <c:pt idx="443">
                  <c:v>May 18, 2021</c:v>
                </c:pt>
                <c:pt idx="444">
                  <c:v>May 19, 2021</c:v>
                </c:pt>
                <c:pt idx="445">
                  <c:v>May 20, 2021</c:v>
                </c:pt>
                <c:pt idx="446">
                  <c:v>May 21, 2021</c:v>
                </c:pt>
                <c:pt idx="447">
                  <c:v>May 22, 2021</c:v>
                </c:pt>
                <c:pt idx="448">
                  <c:v>May 23, 2021</c:v>
                </c:pt>
                <c:pt idx="449">
                  <c:v>May 24, 2021</c:v>
                </c:pt>
                <c:pt idx="450">
                  <c:v>May 25, 2021</c:v>
                </c:pt>
                <c:pt idx="451">
                  <c:v>May 26, 2021</c:v>
                </c:pt>
                <c:pt idx="452">
                  <c:v>May 27, 2021</c:v>
                </c:pt>
                <c:pt idx="453">
                  <c:v>May 28, 2021</c:v>
                </c:pt>
                <c:pt idx="454">
                  <c:v>May 29, 2021</c:v>
                </c:pt>
                <c:pt idx="455">
                  <c:v>May 30, 2021</c:v>
                </c:pt>
                <c:pt idx="456">
                  <c:v>May 31, 2021</c:v>
                </c:pt>
                <c:pt idx="457">
                  <c:v>June 1, 2021</c:v>
                </c:pt>
                <c:pt idx="458">
                  <c:v>June 2, 2021</c:v>
                </c:pt>
                <c:pt idx="459">
                  <c:v>June 3, 2021</c:v>
                </c:pt>
                <c:pt idx="460">
                  <c:v>June 4, 2021</c:v>
                </c:pt>
                <c:pt idx="461">
                  <c:v>June 5, 2021</c:v>
                </c:pt>
                <c:pt idx="462">
                  <c:v>June 6, 2021</c:v>
                </c:pt>
                <c:pt idx="463">
                  <c:v>June 7, 2021</c:v>
                </c:pt>
                <c:pt idx="464">
                  <c:v>June 8, 2021</c:v>
                </c:pt>
                <c:pt idx="465">
                  <c:v>June 9, 2021</c:v>
                </c:pt>
                <c:pt idx="466">
                  <c:v>June 10, 2021</c:v>
                </c:pt>
                <c:pt idx="467">
                  <c:v>June 11, 2021</c:v>
                </c:pt>
                <c:pt idx="468">
                  <c:v>June 12, 2021</c:v>
                </c:pt>
                <c:pt idx="469">
                  <c:v>June 13, 2021</c:v>
                </c:pt>
                <c:pt idx="470">
                  <c:v>June 14, 2021</c:v>
                </c:pt>
                <c:pt idx="471">
                  <c:v>June 15, 2021</c:v>
                </c:pt>
                <c:pt idx="472">
                  <c:v>June 16, 2021</c:v>
                </c:pt>
                <c:pt idx="473">
                  <c:v>June 17, 2021</c:v>
                </c:pt>
                <c:pt idx="474">
                  <c:v>June 18, 2021</c:v>
                </c:pt>
                <c:pt idx="475">
                  <c:v>June 19, 2021</c:v>
                </c:pt>
                <c:pt idx="476">
                  <c:v>June 20, 2021</c:v>
                </c:pt>
                <c:pt idx="477">
                  <c:v>June 21, 2021</c:v>
                </c:pt>
                <c:pt idx="478">
                  <c:v>June 22, 2021</c:v>
                </c:pt>
                <c:pt idx="479">
                  <c:v>June 23, 2021</c:v>
                </c:pt>
                <c:pt idx="480">
                  <c:v>June 24, 2021</c:v>
                </c:pt>
                <c:pt idx="481">
                  <c:v>June 25, 2021</c:v>
                </c:pt>
                <c:pt idx="482">
                  <c:v>June 26, 2021</c:v>
                </c:pt>
                <c:pt idx="483">
                  <c:v>June 27, 2021</c:v>
                </c:pt>
                <c:pt idx="484">
                  <c:v>June 28, 2021</c:v>
                </c:pt>
                <c:pt idx="485">
                  <c:v>June 29, 2021</c:v>
                </c:pt>
                <c:pt idx="486">
                  <c:v>June 30, 2021</c:v>
                </c:pt>
              </c:strCache>
            </c:strRef>
          </c:cat>
          <c:val>
            <c:numRef>
              <c:f>CasesGSG_Full_Data_data!$B$38:$B$524</c:f>
              <c:numCache>
                <c:formatCode>General</c:formatCode>
                <c:ptCount val="487"/>
                <c:pt idx="0">
                  <c:v>2</c:v>
                </c:pt>
                <c:pt idx="1">
                  <c:v>0</c:v>
                </c:pt>
                <c:pt idx="2">
                  <c:v>0</c:v>
                </c:pt>
                <c:pt idx="3">
                  <c:v>1</c:v>
                </c:pt>
                <c:pt idx="4">
                  <c:v>0</c:v>
                </c:pt>
                <c:pt idx="5">
                  <c:v>1</c:v>
                </c:pt>
                <c:pt idx="6">
                  <c:v>1</c:v>
                </c:pt>
                <c:pt idx="7">
                  <c:v>2</c:v>
                </c:pt>
                <c:pt idx="8">
                  <c:v>3</c:v>
                </c:pt>
                <c:pt idx="9">
                  <c:v>2</c:v>
                </c:pt>
                <c:pt idx="10">
                  <c:v>5</c:v>
                </c:pt>
                <c:pt idx="11">
                  <c:v>10</c:v>
                </c:pt>
                <c:pt idx="12">
                  <c:v>15</c:v>
                </c:pt>
                <c:pt idx="13">
                  <c:v>5</c:v>
                </c:pt>
                <c:pt idx="14">
                  <c:v>7</c:v>
                </c:pt>
                <c:pt idx="15">
                  <c:v>17</c:v>
                </c:pt>
                <c:pt idx="16">
                  <c:v>37</c:v>
                </c:pt>
                <c:pt idx="17">
                  <c:v>30</c:v>
                </c:pt>
                <c:pt idx="18">
                  <c:v>33</c:v>
                </c:pt>
                <c:pt idx="19">
                  <c:v>43</c:v>
                </c:pt>
                <c:pt idx="20">
                  <c:v>46</c:v>
                </c:pt>
                <c:pt idx="21">
                  <c:v>73</c:v>
                </c:pt>
                <c:pt idx="22">
                  <c:v>56</c:v>
                </c:pt>
                <c:pt idx="23">
                  <c:v>64</c:v>
                </c:pt>
                <c:pt idx="24">
                  <c:v>58</c:v>
                </c:pt>
                <c:pt idx="25">
                  <c:v>54</c:v>
                </c:pt>
                <c:pt idx="26">
                  <c:v>106</c:v>
                </c:pt>
                <c:pt idx="27">
                  <c:v>78</c:v>
                </c:pt>
                <c:pt idx="28">
                  <c:v>54</c:v>
                </c:pt>
                <c:pt idx="29">
                  <c:v>88</c:v>
                </c:pt>
                <c:pt idx="30">
                  <c:v>58</c:v>
                </c:pt>
                <c:pt idx="31">
                  <c:v>63</c:v>
                </c:pt>
                <c:pt idx="32">
                  <c:v>59</c:v>
                </c:pt>
                <c:pt idx="33">
                  <c:v>22</c:v>
                </c:pt>
                <c:pt idx="34">
                  <c:v>29</c:v>
                </c:pt>
                <c:pt idx="35">
                  <c:v>26</c:v>
                </c:pt>
                <c:pt idx="36">
                  <c:v>33</c:v>
                </c:pt>
                <c:pt idx="37">
                  <c:v>24</c:v>
                </c:pt>
                <c:pt idx="38">
                  <c:v>13</c:v>
                </c:pt>
                <c:pt idx="39">
                  <c:v>12</c:v>
                </c:pt>
                <c:pt idx="40">
                  <c:v>24</c:v>
                </c:pt>
                <c:pt idx="41">
                  <c:v>6</c:v>
                </c:pt>
                <c:pt idx="42">
                  <c:v>8</c:v>
                </c:pt>
                <c:pt idx="43">
                  <c:v>9</c:v>
                </c:pt>
                <c:pt idx="44">
                  <c:v>4</c:v>
                </c:pt>
                <c:pt idx="45">
                  <c:v>5</c:v>
                </c:pt>
                <c:pt idx="46">
                  <c:v>7</c:v>
                </c:pt>
                <c:pt idx="47">
                  <c:v>14</c:v>
                </c:pt>
                <c:pt idx="48">
                  <c:v>13</c:v>
                </c:pt>
                <c:pt idx="49">
                  <c:v>1</c:v>
                </c:pt>
                <c:pt idx="50">
                  <c:v>5</c:v>
                </c:pt>
                <c:pt idx="51">
                  <c:v>1</c:v>
                </c:pt>
                <c:pt idx="52">
                  <c:v>1</c:v>
                </c:pt>
                <c:pt idx="53">
                  <c:v>5</c:v>
                </c:pt>
                <c:pt idx="54">
                  <c:v>3</c:v>
                </c:pt>
                <c:pt idx="55">
                  <c:v>3</c:v>
                </c:pt>
                <c:pt idx="56">
                  <c:v>1</c:v>
                </c:pt>
                <c:pt idx="57">
                  <c:v>3</c:v>
                </c:pt>
                <c:pt idx="58">
                  <c:v>3</c:v>
                </c:pt>
                <c:pt idx="59">
                  <c:v>7</c:v>
                </c:pt>
                <c:pt idx="60">
                  <c:v>5</c:v>
                </c:pt>
                <c:pt idx="61">
                  <c:v>10</c:v>
                </c:pt>
                <c:pt idx="62">
                  <c:v>11</c:v>
                </c:pt>
                <c:pt idx="63">
                  <c:v>21</c:v>
                </c:pt>
                <c:pt idx="64">
                  <c:v>14</c:v>
                </c:pt>
                <c:pt idx="65">
                  <c:v>16</c:v>
                </c:pt>
                <c:pt idx="66">
                  <c:v>15</c:v>
                </c:pt>
                <c:pt idx="67">
                  <c:v>13</c:v>
                </c:pt>
                <c:pt idx="68">
                  <c:v>12</c:v>
                </c:pt>
                <c:pt idx="69">
                  <c:v>8</c:v>
                </c:pt>
                <c:pt idx="70">
                  <c:v>5</c:v>
                </c:pt>
                <c:pt idx="71">
                  <c:v>16</c:v>
                </c:pt>
                <c:pt idx="72">
                  <c:v>7</c:v>
                </c:pt>
                <c:pt idx="73">
                  <c:v>9</c:v>
                </c:pt>
                <c:pt idx="74">
                  <c:v>19</c:v>
                </c:pt>
                <c:pt idx="75">
                  <c:v>13</c:v>
                </c:pt>
                <c:pt idx="76">
                  <c:v>5</c:v>
                </c:pt>
                <c:pt idx="77">
                  <c:v>6</c:v>
                </c:pt>
                <c:pt idx="78">
                  <c:v>7</c:v>
                </c:pt>
                <c:pt idx="79">
                  <c:v>5</c:v>
                </c:pt>
                <c:pt idx="80">
                  <c:v>5</c:v>
                </c:pt>
                <c:pt idx="81">
                  <c:v>10</c:v>
                </c:pt>
                <c:pt idx="82">
                  <c:v>9</c:v>
                </c:pt>
                <c:pt idx="83">
                  <c:v>2</c:v>
                </c:pt>
                <c:pt idx="84">
                  <c:v>2</c:v>
                </c:pt>
                <c:pt idx="85">
                  <c:v>5</c:v>
                </c:pt>
                <c:pt idx="86">
                  <c:v>8</c:v>
                </c:pt>
                <c:pt idx="87">
                  <c:v>10</c:v>
                </c:pt>
                <c:pt idx="88">
                  <c:v>6</c:v>
                </c:pt>
                <c:pt idx="89">
                  <c:v>8</c:v>
                </c:pt>
                <c:pt idx="90">
                  <c:v>8</c:v>
                </c:pt>
                <c:pt idx="91">
                  <c:v>4</c:v>
                </c:pt>
                <c:pt idx="92">
                  <c:v>9</c:v>
                </c:pt>
                <c:pt idx="93">
                  <c:v>7</c:v>
                </c:pt>
                <c:pt idx="94">
                  <c:v>8</c:v>
                </c:pt>
                <c:pt idx="95">
                  <c:v>3</c:v>
                </c:pt>
                <c:pt idx="96">
                  <c:v>1</c:v>
                </c:pt>
                <c:pt idx="97">
                  <c:v>4</c:v>
                </c:pt>
                <c:pt idx="98">
                  <c:v>2</c:v>
                </c:pt>
                <c:pt idx="99">
                  <c:v>0</c:v>
                </c:pt>
                <c:pt idx="100">
                  <c:v>4</c:v>
                </c:pt>
                <c:pt idx="101">
                  <c:v>7</c:v>
                </c:pt>
                <c:pt idx="102">
                  <c:v>5</c:v>
                </c:pt>
                <c:pt idx="103">
                  <c:v>8</c:v>
                </c:pt>
                <c:pt idx="104">
                  <c:v>10</c:v>
                </c:pt>
                <c:pt idx="105">
                  <c:v>12</c:v>
                </c:pt>
                <c:pt idx="106">
                  <c:v>9</c:v>
                </c:pt>
                <c:pt idx="107">
                  <c:v>20</c:v>
                </c:pt>
                <c:pt idx="108">
                  <c:v>18</c:v>
                </c:pt>
                <c:pt idx="109">
                  <c:v>12</c:v>
                </c:pt>
                <c:pt idx="110">
                  <c:v>25</c:v>
                </c:pt>
                <c:pt idx="111">
                  <c:v>17</c:v>
                </c:pt>
                <c:pt idx="112">
                  <c:v>13</c:v>
                </c:pt>
                <c:pt idx="113">
                  <c:v>17</c:v>
                </c:pt>
                <c:pt idx="114">
                  <c:v>18</c:v>
                </c:pt>
                <c:pt idx="115">
                  <c:v>33</c:v>
                </c:pt>
                <c:pt idx="116">
                  <c:v>28</c:v>
                </c:pt>
                <c:pt idx="117">
                  <c:v>40</c:v>
                </c:pt>
                <c:pt idx="118">
                  <c:v>47</c:v>
                </c:pt>
                <c:pt idx="119">
                  <c:v>69</c:v>
                </c:pt>
                <c:pt idx="120">
                  <c:v>61</c:v>
                </c:pt>
                <c:pt idx="121">
                  <c:v>76</c:v>
                </c:pt>
                <c:pt idx="122">
                  <c:v>73</c:v>
                </c:pt>
                <c:pt idx="123">
                  <c:v>62</c:v>
                </c:pt>
                <c:pt idx="124">
                  <c:v>100</c:v>
                </c:pt>
                <c:pt idx="125">
                  <c:v>68</c:v>
                </c:pt>
                <c:pt idx="126">
                  <c:v>98</c:v>
                </c:pt>
                <c:pt idx="127">
                  <c:v>168</c:v>
                </c:pt>
                <c:pt idx="128">
                  <c:v>122</c:v>
                </c:pt>
                <c:pt idx="129">
                  <c:v>149</c:v>
                </c:pt>
                <c:pt idx="130">
                  <c:v>143</c:v>
                </c:pt>
                <c:pt idx="131">
                  <c:v>290</c:v>
                </c:pt>
                <c:pt idx="132">
                  <c:v>256</c:v>
                </c:pt>
                <c:pt idx="133">
                  <c:v>167</c:v>
                </c:pt>
                <c:pt idx="134">
                  <c:v>248</c:v>
                </c:pt>
                <c:pt idx="135">
                  <c:v>218</c:v>
                </c:pt>
                <c:pt idx="136">
                  <c:v>295</c:v>
                </c:pt>
                <c:pt idx="137">
                  <c:v>380</c:v>
                </c:pt>
                <c:pt idx="138">
                  <c:v>211</c:v>
                </c:pt>
                <c:pt idx="139">
                  <c:v>337</c:v>
                </c:pt>
                <c:pt idx="140">
                  <c:v>262</c:v>
                </c:pt>
                <c:pt idx="141">
                  <c:v>341</c:v>
                </c:pt>
                <c:pt idx="142">
                  <c:v>436</c:v>
                </c:pt>
                <c:pt idx="143">
                  <c:v>374</c:v>
                </c:pt>
                <c:pt idx="144">
                  <c:v>289</c:v>
                </c:pt>
                <c:pt idx="145">
                  <c:v>333</c:v>
                </c:pt>
                <c:pt idx="146">
                  <c:v>406</c:v>
                </c:pt>
                <c:pt idx="147">
                  <c:v>492</c:v>
                </c:pt>
                <c:pt idx="148">
                  <c:v>359</c:v>
                </c:pt>
                <c:pt idx="149">
                  <c:v>276</c:v>
                </c:pt>
                <c:pt idx="150">
                  <c:v>623</c:v>
                </c:pt>
                <c:pt idx="151">
                  <c:v>548</c:v>
                </c:pt>
                <c:pt idx="152">
                  <c:v>369</c:v>
                </c:pt>
                <c:pt idx="153">
                  <c:v>598</c:v>
                </c:pt>
                <c:pt idx="154">
                  <c:v>354</c:v>
                </c:pt>
                <c:pt idx="155">
                  <c:v>403</c:v>
                </c:pt>
                <c:pt idx="156">
                  <c:v>686</c:v>
                </c:pt>
                <c:pt idx="157">
                  <c:v>444</c:v>
                </c:pt>
                <c:pt idx="158">
                  <c:v>421</c:v>
                </c:pt>
                <c:pt idx="159">
                  <c:v>455</c:v>
                </c:pt>
                <c:pt idx="160">
                  <c:v>374</c:v>
                </c:pt>
                <c:pt idx="161">
                  <c:v>310</c:v>
                </c:pt>
                <c:pt idx="162">
                  <c:v>321</c:v>
                </c:pt>
                <c:pt idx="163">
                  <c:v>400</c:v>
                </c:pt>
                <c:pt idx="164">
                  <c:v>256</c:v>
                </c:pt>
                <c:pt idx="165">
                  <c:v>360</c:v>
                </c:pt>
                <c:pt idx="166">
                  <c:v>301</c:v>
                </c:pt>
                <c:pt idx="167">
                  <c:v>267</c:v>
                </c:pt>
                <c:pt idx="168">
                  <c:v>266</c:v>
                </c:pt>
                <c:pt idx="169">
                  <c:v>217</c:v>
                </c:pt>
                <c:pt idx="170">
                  <c:v>208</c:v>
                </c:pt>
                <c:pt idx="171">
                  <c:v>231</c:v>
                </c:pt>
                <c:pt idx="172">
                  <c:v>170</c:v>
                </c:pt>
                <c:pt idx="173">
                  <c:v>173</c:v>
                </c:pt>
                <c:pt idx="174">
                  <c:v>202</c:v>
                </c:pt>
                <c:pt idx="175">
                  <c:v>109</c:v>
                </c:pt>
                <c:pt idx="176">
                  <c:v>146</c:v>
                </c:pt>
                <c:pt idx="177">
                  <c:v>142</c:v>
                </c:pt>
                <c:pt idx="178">
                  <c:v>110</c:v>
                </c:pt>
                <c:pt idx="179">
                  <c:v>111</c:v>
                </c:pt>
                <c:pt idx="180">
                  <c:v>90</c:v>
                </c:pt>
                <c:pt idx="181">
                  <c:v>108</c:v>
                </c:pt>
                <c:pt idx="182">
                  <c:v>71</c:v>
                </c:pt>
                <c:pt idx="183">
                  <c:v>63</c:v>
                </c:pt>
                <c:pt idx="184">
                  <c:v>87</c:v>
                </c:pt>
                <c:pt idx="185">
                  <c:v>110</c:v>
                </c:pt>
                <c:pt idx="186">
                  <c:v>75</c:v>
                </c:pt>
                <c:pt idx="187">
                  <c:v>71</c:v>
                </c:pt>
                <c:pt idx="188">
                  <c:v>62</c:v>
                </c:pt>
                <c:pt idx="189">
                  <c:v>38</c:v>
                </c:pt>
                <c:pt idx="190">
                  <c:v>48</c:v>
                </c:pt>
                <c:pt idx="191">
                  <c:v>70</c:v>
                </c:pt>
                <c:pt idx="192">
                  <c:v>47</c:v>
                </c:pt>
                <c:pt idx="193">
                  <c:v>40</c:v>
                </c:pt>
                <c:pt idx="194">
                  <c:v>35</c:v>
                </c:pt>
                <c:pt idx="195">
                  <c:v>41</c:v>
                </c:pt>
                <c:pt idx="196">
                  <c:v>30</c:v>
                </c:pt>
                <c:pt idx="197">
                  <c:v>39</c:v>
                </c:pt>
                <c:pt idx="198">
                  <c:v>41</c:v>
                </c:pt>
                <c:pt idx="199">
                  <c:v>25</c:v>
                </c:pt>
                <c:pt idx="200">
                  <c:v>45</c:v>
                </c:pt>
                <c:pt idx="201">
                  <c:v>20</c:v>
                </c:pt>
                <c:pt idx="202">
                  <c:v>13</c:v>
                </c:pt>
                <c:pt idx="203">
                  <c:v>11</c:v>
                </c:pt>
                <c:pt idx="204">
                  <c:v>28</c:v>
                </c:pt>
                <c:pt idx="205">
                  <c:v>14</c:v>
                </c:pt>
                <c:pt idx="206">
                  <c:v>11</c:v>
                </c:pt>
                <c:pt idx="207">
                  <c:v>13</c:v>
                </c:pt>
                <c:pt idx="208">
                  <c:v>12</c:v>
                </c:pt>
                <c:pt idx="209">
                  <c:v>16</c:v>
                </c:pt>
                <c:pt idx="210">
                  <c:v>5</c:v>
                </c:pt>
                <c:pt idx="211">
                  <c:v>9</c:v>
                </c:pt>
                <c:pt idx="212">
                  <c:v>10</c:v>
                </c:pt>
                <c:pt idx="213">
                  <c:v>14</c:v>
                </c:pt>
                <c:pt idx="214">
                  <c:v>5</c:v>
                </c:pt>
                <c:pt idx="215">
                  <c:v>9</c:v>
                </c:pt>
                <c:pt idx="216">
                  <c:v>10</c:v>
                </c:pt>
                <c:pt idx="217">
                  <c:v>8</c:v>
                </c:pt>
                <c:pt idx="218">
                  <c:v>14</c:v>
                </c:pt>
                <c:pt idx="219">
                  <c:v>5</c:v>
                </c:pt>
                <c:pt idx="220">
                  <c:v>9</c:v>
                </c:pt>
                <c:pt idx="221">
                  <c:v>10</c:v>
                </c:pt>
                <c:pt idx="222">
                  <c:v>14</c:v>
                </c:pt>
                <c:pt idx="223">
                  <c:v>12</c:v>
                </c:pt>
                <c:pt idx="224">
                  <c:v>14</c:v>
                </c:pt>
                <c:pt idx="225">
                  <c:v>11</c:v>
                </c:pt>
                <c:pt idx="226">
                  <c:v>5</c:v>
                </c:pt>
                <c:pt idx="227">
                  <c:v>6</c:v>
                </c:pt>
                <c:pt idx="228">
                  <c:v>2</c:v>
                </c:pt>
                <c:pt idx="229">
                  <c:v>1</c:v>
                </c:pt>
                <c:pt idx="230">
                  <c:v>2</c:v>
                </c:pt>
                <c:pt idx="231">
                  <c:v>3</c:v>
                </c:pt>
                <c:pt idx="232">
                  <c:v>0</c:v>
                </c:pt>
                <c:pt idx="233">
                  <c:v>3</c:v>
                </c:pt>
                <c:pt idx="234">
                  <c:v>5</c:v>
                </c:pt>
                <c:pt idx="235">
                  <c:v>1</c:v>
                </c:pt>
                <c:pt idx="236">
                  <c:v>5</c:v>
                </c:pt>
                <c:pt idx="237">
                  <c:v>7</c:v>
                </c:pt>
                <c:pt idx="238">
                  <c:v>0</c:v>
                </c:pt>
                <c:pt idx="239">
                  <c:v>0</c:v>
                </c:pt>
                <c:pt idx="240">
                  <c:v>2</c:v>
                </c:pt>
                <c:pt idx="241">
                  <c:v>2</c:v>
                </c:pt>
                <c:pt idx="242">
                  <c:v>2</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5</c:v>
                </c:pt>
                <c:pt idx="286">
                  <c:v>1</c:v>
                </c:pt>
                <c:pt idx="287">
                  <c:v>1</c:v>
                </c:pt>
                <c:pt idx="288">
                  <c:v>0</c:v>
                </c:pt>
                <c:pt idx="289">
                  <c:v>0</c:v>
                </c:pt>
                <c:pt idx="290">
                  <c:v>0</c:v>
                </c:pt>
                <c:pt idx="291">
                  <c:v>1</c:v>
                </c:pt>
                <c:pt idx="292">
                  <c:v>2</c:v>
                </c:pt>
                <c:pt idx="293">
                  <c:v>2</c:v>
                </c:pt>
                <c:pt idx="294">
                  <c:v>1</c:v>
                </c:pt>
                <c:pt idx="295">
                  <c:v>3</c:v>
                </c:pt>
                <c:pt idx="296">
                  <c:v>1</c:v>
                </c:pt>
                <c:pt idx="297">
                  <c:v>0</c:v>
                </c:pt>
                <c:pt idx="298">
                  <c:v>0</c:v>
                </c:pt>
                <c:pt idx="299">
                  <c:v>0</c:v>
                </c:pt>
                <c:pt idx="300">
                  <c:v>1</c:v>
                </c:pt>
                <c:pt idx="301">
                  <c:v>2</c:v>
                </c:pt>
                <c:pt idx="302">
                  <c:v>0</c:v>
                </c:pt>
                <c:pt idx="303">
                  <c:v>1</c:v>
                </c:pt>
                <c:pt idx="304">
                  <c:v>3</c:v>
                </c:pt>
                <c:pt idx="305">
                  <c:v>7</c:v>
                </c:pt>
                <c:pt idx="306">
                  <c:v>12</c:v>
                </c:pt>
                <c:pt idx="307">
                  <c:v>3</c:v>
                </c:pt>
                <c:pt idx="308">
                  <c:v>3</c:v>
                </c:pt>
                <c:pt idx="309">
                  <c:v>4</c:v>
                </c:pt>
                <c:pt idx="310">
                  <c:v>3</c:v>
                </c:pt>
                <c:pt idx="311">
                  <c:v>0</c:v>
                </c:pt>
                <c:pt idx="312">
                  <c:v>1</c:v>
                </c:pt>
                <c:pt idx="313">
                  <c:v>1</c:v>
                </c:pt>
                <c:pt idx="314">
                  <c:v>6</c:v>
                </c:pt>
                <c:pt idx="315">
                  <c:v>1</c:v>
                </c:pt>
                <c:pt idx="316">
                  <c:v>0</c:v>
                </c:pt>
                <c:pt idx="317">
                  <c:v>3</c:v>
                </c:pt>
                <c:pt idx="318">
                  <c:v>0</c:v>
                </c:pt>
                <c:pt idx="319">
                  <c:v>2</c:v>
                </c:pt>
                <c:pt idx="320">
                  <c:v>3</c:v>
                </c:pt>
                <c:pt idx="321">
                  <c:v>7</c:v>
                </c:pt>
                <c:pt idx="322">
                  <c:v>2</c:v>
                </c:pt>
                <c:pt idx="323">
                  <c:v>3</c:v>
                </c:pt>
                <c:pt idx="324">
                  <c:v>1</c:v>
                </c:pt>
                <c:pt idx="325">
                  <c:v>1</c:v>
                </c:pt>
                <c:pt idx="326">
                  <c:v>1</c:v>
                </c:pt>
                <c:pt idx="327">
                  <c:v>3</c:v>
                </c:pt>
                <c:pt idx="328">
                  <c:v>0</c:v>
                </c:pt>
                <c:pt idx="329">
                  <c:v>6</c:v>
                </c:pt>
                <c:pt idx="330">
                  <c:v>1</c:v>
                </c:pt>
                <c:pt idx="331">
                  <c:v>2</c:v>
                </c:pt>
                <c:pt idx="332">
                  <c:v>3</c:v>
                </c:pt>
                <c:pt idx="333">
                  <c:v>1</c:v>
                </c:pt>
                <c:pt idx="334">
                  <c:v>1</c:v>
                </c:pt>
                <c:pt idx="335">
                  <c:v>0</c:v>
                </c:pt>
                <c:pt idx="336">
                  <c:v>1</c:v>
                </c:pt>
                <c:pt idx="337">
                  <c:v>0</c:v>
                </c:pt>
                <c:pt idx="338">
                  <c:v>0</c:v>
                </c:pt>
                <c:pt idx="339">
                  <c:v>3</c:v>
                </c:pt>
                <c:pt idx="340">
                  <c:v>3</c:v>
                </c:pt>
                <c:pt idx="341">
                  <c:v>0</c:v>
                </c:pt>
                <c:pt idx="342">
                  <c:v>0</c:v>
                </c:pt>
                <c:pt idx="343">
                  <c:v>1</c:v>
                </c:pt>
                <c:pt idx="344">
                  <c:v>0</c:v>
                </c:pt>
                <c:pt idx="345">
                  <c:v>2</c:v>
                </c:pt>
                <c:pt idx="346">
                  <c:v>2</c:v>
                </c:pt>
                <c:pt idx="347">
                  <c:v>4</c:v>
                </c:pt>
                <c:pt idx="348">
                  <c:v>2</c:v>
                </c:pt>
                <c:pt idx="349">
                  <c:v>3</c:v>
                </c:pt>
                <c:pt idx="350">
                  <c:v>2</c:v>
                </c:pt>
                <c:pt idx="351">
                  <c:v>4</c:v>
                </c:pt>
                <c:pt idx="352">
                  <c:v>0</c:v>
                </c:pt>
                <c:pt idx="353">
                  <c:v>1</c:v>
                </c:pt>
                <c:pt idx="354">
                  <c:v>3</c:v>
                </c:pt>
                <c:pt idx="355">
                  <c:v>0</c:v>
                </c:pt>
                <c:pt idx="356">
                  <c:v>0</c:v>
                </c:pt>
                <c:pt idx="357">
                  <c:v>0</c:v>
                </c:pt>
                <c:pt idx="358">
                  <c:v>0</c:v>
                </c:pt>
                <c:pt idx="359">
                  <c:v>0</c:v>
                </c:pt>
                <c:pt idx="360">
                  <c:v>0</c:v>
                </c:pt>
                <c:pt idx="361">
                  <c:v>2</c:v>
                </c:pt>
                <c:pt idx="362">
                  <c:v>0</c:v>
                </c:pt>
                <c:pt idx="363">
                  <c:v>0</c:v>
                </c:pt>
                <c:pt idx="364">
                  <c:v>0</c:v>
                </c:pt>
                <c:pt idx="365">
                  <c:v>0</c:v>
                </c:pt>
                <c:pt idx="366">
                  <c:v>0</c:v>
                </c:pt>
                <c:pt idx="367">
                  <c:v>0</c:v>
                </c:pt>
                <c:pt idx="368">
                  <c:v>0</c:v>
                </c:pt>
                <c:pt idx="369">
                  <c:v>0</c:v>
                </c:pt>
                <c:pt idx="370">
                  <c:v>0</c:v>
                </c:pt>
                <c:pt idx="371">
                  <c:v>1</c:v>
                </c:pt>
                <c:pt idx="372">
                  <c:v>1</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1</c:v>
                </c:pt>
                <c:pt idx="393">
                  <c:v>0</c:v>
                </c:pt>
                <c:pt idx="394">
                  <c:v>0</c:v>
                </c:pt>
                <c:pt idx="395">
                  <c:v>0</c:v>
                </c:pt>
                <c:pt idx="396">
                  <c:v>0</c:v>
                </c:pt>
                <c:pt idx="397">
                  <c:v>0</c:v>
                </c:pt>
                <c:pt idx="398">
                  <c:v>0</c:v>
                </c:pt>
                <c:pt idx="399">
                  <c:v>0</c:v>
                </c:pt>
                <c:pt idx="400">
                  <c:v>0</c:v>
                </c:pt>
                <c:pt idx="401">
                  <c:v>0</c:v>
                </c:pt>
                <c:pt idx="402">
                  <c:v>0</c:v>
                </c:pt>
                <c:pt idx="403">
                  <c:v>0</c:v>
                </c:pt>
                <c:pt idx="404">
                  <c:v>1</c:v>
                </c:pt>
                <c:pt idx="405">
                  <c:v>0</c:v>
                </c:pt>
                <c:pt idx="406">
                  <c:v>2</c:v>
                </c:pt>
                <c:pt idx="407">
                  <c:v>0</c:v>
                </c:pt>
                <c:pt idx="408">
                  <c:v>0</c:v>
                </c:pt>
                <c:pt idx="409">
                  <c:v>5</c:v>
                </c:pt>
                <c:pt idx="410">
                  <c:v>0</c:v>
                </c:pt>
                <c:pt idx="411">
                  <c:v>3</c:v>
                </c:pt>
                <c:pt idx="412">
                  <c:v>0</c:v>
                </c:pt>
                <c:pt idx="413">
                  <c:v>4</c:v>
                </c:pt>
                <c:pt idx="414">
                  <c:v>1</c:v>
                </c:pt>
                <c:pt idx="415">
                  <c:v>3</c:v>
                </c:pt>
                <c:pt idx="416">
                  <c:v>2</c:v>
                </c:pt>
                <c:pt idx="417">
                  <c:v>2</c:v>
                </c:pt>
                <c:pt idx="418">
                  <c:v>2</c:v>
                </c:pt>
                <c:pt idx="419">
                  <c:v>1</c:v>
                </c:pt>
                <c:pt idx="420">
                  <c:v>0</c:v>
                </c:pt>
                <c:pt idx="421">
                  <c:v>4</c:v>
                </c:pt>
                <c:pt idx="422">
                  <c:v>2</c:v>
                </c:pt>
                <c:pt idx="423">
                  <c:v>1</c:v>
                </c:pt>
                <c:pt idx="424">
                  <c:v>2</c:v>
                </c:pt>
                <c:pt idx="425">
                  <c:v>3</c:v>
                </c:pt>
                <c:pt idx="426">
                  <c:v>1</c:v>
                </c:pt>
                <c:pt idx="427">
                  <c:v>1</c:v>
                </c:pt>
                <c:pt idx="428">
                  <c:v>1</c:v>
                </c:pt>
                <c:pt idx="429">
                  <c:v>0</c:v>
                </c:pt>
                <c:pt idx="430">
                  <c:v>2</c:v>
                </c:pt>
                <c:pt idx="431">
                  <c:v>0</c:v>
                </c:pt>
                <c:pt idx="432">
                  <c:v>1</c:v>
                </c:pt>
                <c:pt idx="433">
                  <c:v>5</c:v>
                </c:pt>
                <c:pt idx="434">
                  <c:v>2</c:v>
                </c:pt>
                <c:pt idx="435">
                  <c:v>1</c:v>
                </c:pt>
                <c:pt idx="436">
                  <c:v>1</c:v>
                </c:pt>
                <c:pt idx="437">
                  <c:v>1</c:v>
                </c:pt>
                <c:pt idx="438">
                  <c:v>1</c:v>
                </c:pt>
                <c:pt idx="439">
                  <c:v>1</c:v>
                </c:pt>
                <c:pt idx="440">
                  <c:v>4</c:v>
                </c:pt>
                <c:pt idx="441">
                  <c:v>1</c:v>
                </c:pt>
                <c:pt idx="442">
                  <c:v>0</c:v>
                </c:pt>
                <c:pt idx="443">
                  <c:v>1</c:v>
                </c:pt>
                <c:pt idx="444">
                  <c:v>0</c:v>
                </c:pt>
                <c:pt idx="445">
                  <c:v>0</c:v>
                </c:pt>
                <c:pt idx="446">
                  <c:v>0</c:v>
                </c:pt>
                <c:pt idx="447">
                  <c:v>1</c:v>
                </c:pt>
                <c:pt idx="448">
                  <c:v>1</c:v>
                </c:pt>
                <c:pt idx="449">
                  <c:v>4</c:v>
                </c:pt>
                <c:pt idx="450">
                  <c:v>10</c:v>
                </c:pt>
                <c:pt idx="451">
                  <c:v>12</c:v>
                </c:pt>
                <c:pt idx="452">
                  <c:v>6</c:v>
                </c:pt>
                <c:pt idx="453">
                  <c:v>6</c:v>
                </c:pt>
                <c:pt idx="454">
                  <c:v>6</c:v>
                </c:pt>
                <c:pt idx="455">
                  <c:v>5</c:v>
                </c:pt>
                <c:pt idx="456">
                  <c:v>10</c:v>
                </c:pt>
                <c:pt idx="457">
                  <c:v>6</c:v>
                </c:pt>
                <c:pt idx="458">
                  <c:v>3</c:v>
                </c:pt>
                <c:pt idx="459">
                  <c:v>6</c:v>
                </c:pt>
                <c:pt idx="460">
                  <c:v>5</c:v>
                </c:pt>
                <c:pt idx="461">
                  <c:v>8</c:v>
                </c:pt>
                <c:pt idx="462">
                  <c:v>11</c:v>
                </c:pt>
                <c:pt idx="463">
                  <c:v>3</c:v>
                </c:pt>
                <c:pt idx="464">
                  <c:v>1</c:v>
                </c:pt>
                <c:pt idx="465">
                  <c:v>4</c:v>
                </c:pt>
                <c:pt idx="466">
                  <c:v>1</c:v>
                </c:pt>
                <c:pt idx="467">
                  <c:v>4</c:v>
                </c:pt>
                <c:pt idx="468">
                  <c:v>1</c:v>
                </c:pt>
                <c:pt idx="469">
                  <c:v>6</c:v>
                </c:pt>
                <c:pt idx="470">
                  <c:v>3</c:v>
                </c:pt>
                <c:pt idx="471">
                  <c:v>8</c:v>
                </c:pt>
                <c:pt idx="472">
                  <c:v>1</c:v>
                </c:pt>
                <c:pt idx="473">
                  <c:v>2</c:v>
                </c:pt>
                <c:pt idx="474">
                  <c:v>3</c:v>
                </c:pt>
                <c:pt idx="475">
                  <c:v>1</c:v>
                </c:pt>
                <c:pt idx="476">
                  <c:v>8</c:v>
                </c:pt>
                <c:pt idx="477">
                  <c:v>1</c:v>
                </c:pt>
                <c:pt idx="478">
                  <c:v>1</c:v>
                </c:pt>
                <c:pt idx="479">
                  <c:v>3</c:v>
                </c:pt>
                <c:pt idx="480">
                  <c:v>2</c:v>
                </c:pt>
                <c:pt idx="481">
                  <c:v>3</c:v>
                </c:pt>
                <c:pt idx="482">
                  <c:v>2</c:v>
                </c:pt>
                <c:pt idx="483">
                  <c:v>2</c:v>
                </c:pt>
                <c:pt idx="484">
                  <c:v>2</c:v>
                </c:pt>
                <c:pt idx="485">
                  <c:v>2</c:v>
                </c:pt>
                <c:pt idx="486">
                  <c:v>0</c:v>
                </c:pt>
              </c:numCache>
            </c:numRef>
          </c:val>
          <c:extLst>
            <c:ext xmlns:c16="http://schemas.microsoft.com/office/drawing/2014/chart" uri="{C3380CC4-5D6E-409C-BE32-E72D297353CC}">
              <c16:uniqueId val="{00000000-45A3-4EB3-AD32-A658B6BB1BBF}"/>
            </c:ext>
          </c:extLst>
        </c:ser>
        <c:dLbls>
          <c:showLegendKey val="0"/>
          <c:showVal val="0"/>
          <c:showCatName val="0"/>
          <c:showSerName val="0"/>
          <c:showPercent val="0"/>
          <c:showBubbleSize val="0"/>
        </c:dLbls>
        <c:gapWidth val="219"/>
        <c:overlap val="-27"/>
        <c:axId val="543442936"/>
        <c:axId val="543438016"/>
      </c:barChart>
      <c:catAx>
        <c:axId val="543442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3438016"/>
        <c:crosses val="autoZero"/>
        <c:auto val="1"/>
        <c:lblAlgn val="ctr"/>
        <c:lblOffset val="100"/>
        <c:noMultiLvlLbl val="0"/>
      </c:catAx>
      <c:valAx>
        <c:axId val="543438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3442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CasesGSG_Full_Data_data!$A$38:$A$615</c:f>
              <c:strCache>
                <c:ptCount val="578"/>
                <c:pt idx="0">
                  <c:v>March 1, 2020</c:v>
                </c:pt>
                <c:pt idx="1">
                  <c:v>March 2, 2020</c:v>
                </c:pt>
                <c:pt idx="2">
                  <c:v>March 3, 2020</c:v>
                </c:pt>
                <c:pt idx="3">
                  <c:v>March 4, 2020</c:v>
                </c:pt>
                <c:pt idx="4">
                  <c:v>March 5, 2020</c:v>
                </c:pt>
                <c:pt idx="5">
                  <c:v>March 6, 2020</c:v>
                </c:pt>
                <c:pt idx="6">
                  <c:v>March 7, 2020</c:v>
                </c:pt>
                <c:pt idx="7">
                  <c:v>March 8, 2020</c:v>
                </c:pt>
                <c:pt idx="8">
                  <c:v>March 9, 2020</c:v>
                </c:pt>
                <c:pt idx="9">
                  <c:v>March 10, 2020</c:v>
                </c:pt>
                <c:pt idx="10">
                  <c:v>March 11, 2020</c:v>
                </c:pt>
                <c:pt idx="11">
                  <c:v>March 12, 2020</c:v>
                </c:pt>
                <c:pt idx="12">
                  <c:v>March 13, 2020</c:v>
                </c:pt>
                <c:pt idx="13">
                  <c:v>March 14, 2020</c:v>
                </c:pt>
                <c:pt idx="14">
                  <c:v>March 15, 2020</c:v>
                </c:pt>
                <c:pt idx="15">
                  <c:v>March 16, 2020</c:v>
                </c:pt>
                <c:pt idx="16">
                  <c:v>March 17, 2020</c:v>
                </c:pt>
                <c:pt idx="17">
                  <c:v>March 18, 2020</c:v>
                </c:pt>
                <c:pt idx="18">
                  <c:v>March 19, 2020</c:v>
                </c:pt>
                <c:pt idx="19">
                  <c:v>March 20, 2020</c:v>
                </c:pt>
                <c:pt idx="20">
                  <c:v>March 21, 2020</c:v>
                </c:pt>
                <c:pt idx="21">
                  <c:v>March 22, 2020</c:v>
                </c:pt>
                <c:pt idx="22">
                  <c:v>March 23, 2020</c:v>
                </c:pt>
                <c:pt idx="23">
                  <c:v>March 24, 2020</c:v>
                </c:pt>
                <c:pt idx="24">
                  <c:v>March 25, 2020</c:v>
                </c:pt>
                <c:pt idx="25">
                  <c:v>March 26, 2020</c:v>
                </c:pt>
                <c:pt idx="26">
                  <c:v>March 27, 2020</c:v>
                </c:pt>
                <c:pt idx="27">
                  <c:v>March 28, 2020</c:v>
                </c:pt>
                <c:pt idx="28">
                  <c:v>March 29, 2020</c:v>
                </c:pt>
                <c:pt idx="29">
                  <c:v>March 30, 2020</c:v>
                </c:pt>
                <c:pt idx="30">
                  <c:v>March 31, 2020</c:v>
                </c:pt>
                <c:pt idx="31">
                  <c:v>April 1, 2020</c:v>
                </c:pt>
                <c:pt idx="32">
                  <c:v>April 2, 2020</c:v>
                </c:pt>
                <c:pt idx="33">
                  <c:v>April 3, 2020</c:v>
                </c:pt>
                <c:pt idx="34">
                  <c:v>April 4, 2020</c:v>
                </c:pt>
                <c:pt idx="35">
                  <c:v>April 5, 2020</c:v>
                </c:pt>
                <c:pt idx="36">
                  <c:v>April 6, 2020</c:v>
                </c:pt>
                <c:pt idx="37">
                  <c:v>April 7, 2020</c:v>
                </c:pt>
                <c:pt idx="38">
                  <c:v>April 8, 2020</c:v>
                </c:pt>
                <c:pt idx="39">
                  <c:v>April 9, 2020</c:v>
                </c:pt>
                <c:pt idx="40">
                  <c:v>April 10, 2020</c:v>
                </c:pt>
                <c:pt idx="41">
                  <c:v>April 11, 2020</c:v>
                </c:pt>
                <c:pt idx="42">
                  <c:v>April 12, 2020</c:v>
                </c:pt>
                <c:pt idx="43">
                  <c:v>April 13, 2020</c:v>
                </c:pt>
                <c:pt idx="44">
                  <c:v>April 14, 2020</c:v>
                </c:pt>
                <c:pt idx="45">
                  <c:v>April 15, 2020</c:v>
                </c:pt>
                <c:pt idx="46">
                  <c:v>April 16, 2020</c:v>
                </c:pt>
                <c:pt idx="47">
                  <c:v>April 17, 2020</c:v>
                </c:pt>
                <c:pt idx="48">
                  <c:v>April 18, 2020</c:v>
                </c:pt>
                <c:pt idx="49">
                  <c:v>April 19, 2020</c:v>
                </c:pt>
                <c:pt idx="50">
                  <c:v>April 20, 2020</c:v>
                </c:pt>
                <c:pt idx="51">
                  <c:v>April 21, 2020</c:v>
                </c:pt>
                <c:pt idx="52">
                  <c:v>April 22, 2020</c:v>
                </c:pt>
                <c:pt idx="53">
                  <c:v>April 23, 2020</c:v>
                </c:pt>
                <c:pt idx="54">
                  <c:v>April 24, 2020</c:v>
                </c:pt>
                <c:pt idx="55">
                  <c:v>April 25, 2020</c:v>
                </c:pt>
                <c:pt idx="56">
                  <c:v>April 26, 2020</c:v>
                </c:pt>
                <c:pt idx="57">
                  <c:v>April 27, 2020</c:v>
                </c:pt>
                <c:pt idx="58">
                  <c:v>April 28, 2020</c:v>
                </c:pt>
                <c:pt idx="59">
                  <c:v>April 29, 2020</c:v>
                </c:pt>
                <c:pt idx="60">
                  <c:v>April 30, 2020</c:v>
                </c:pt>
                <c:pt idx="61">
                  <c:v>May 1, 2020</c:v>
                </c:pt>
                <c:pt idx="62">
                  <c:v>May 2, 2020</c:v>
                </c:pt>
                <c:pt idx="63">
                  <c:v>May 3, 2020</c:v>
                </c:pt>
                <c:pt idx="64">
                  <c:v>May 4, 2020</c:v>
                </c:pt>
                <c:pt idx="65">
                  <c:v>May 5, 2020</c:v>
                </c:pt>
                <c:pt idx="66">
                  <c:v>May 6, 2020</c:v>
                </c:pt>
                <c:pt idx="67">
                  <c:v>May 7, 2020</c:v>
                </c:pt>
                <c:pt idx="68">
                  <c:v>May 8, 2020</c:v>
                </c:pt>
                <c:pt idx="69">
                  <c:v>May 9, 2020</c:v>
                </c:pt>
                <c:pt idx="70">
                  <c:v>May 10, 2020</c:v>
                </c:pt>
                <c:pt idx="71">
                  <c:v>May 11, 2020</c:v>
                </c:pt>
                <c:pt idx="72">
                  <c:v>May 12, 2020</c:v>
                </c:pt>
                <c:pt idx="73">
                  <c:v>May 13, 2020</c:v>
                </c:pt>
                <c:pt idx="74">
                  <c:v>May 14, 2020</c:v>
                </c:pt>
                <c:pt idx="75">
                  <c:v>May 15, 2020</c:v>
                </c:pt>
                <c:pt idx="76">
                  <c:v>May 16, 2020</c:v>
                </c:pt>
                <c:pt idx="77">
                  <c:v>May 17, 2020</c:v>
                </c:pt>
                <c:pt idx="78">
                  <c:v>May 18, 2020</c:v>
                </c:pt>
                <c:pt idx="79">
                  <c:v>May 19, 2020</c:v>
                </c:pt>
                <c:pt idx="80">
                  <c:v>May 20, 2020</c:v>
                </c:pt>
                <c:pt idx="81">
                  <c:v>May 21, 2020</c:v>
                </c:pt>
                <c:pt idx="82">
                  <c:v>May 22, 2020</c:v>
                </c:pt>
                <c:pt idx="83">
                  <c:v>May 23, 2020</c:v>
                </c:pt>
                <c:pt idx="84">
                  <c:v>May 24, 2020</c:v>
                </c:pt>
                <c:pt idx="85">
                  <c:v>May 25, 2020</c:v>
                </c:pt>
                <c:pt idx="86">
                  <c:v>May 26, 2020</c:v>
                </c:pt>
                <c:pt idx="87">
                  <c:v>May 27, 2020</c:v>
                </c:pt>
                <c:pt idx="88">
                  <c:v>May 28, 2020</c:v>
                </c:pt>
                <c:pt idx="89">
                  <c:v>May 29, 2020</c:v>
                </c:pt>
                <c:pt idx="90">
                  <c:v>May 30, 2020</c:v>
                </c:pt>
                <c:pt idx="91">
                  <c:v>May 31, 2020</c:v>
                </c:pt>
                <c:pt idx="92">
                  <c:v>June 1, 2020</c:v>
                </c:pt>
                <c:pt idx="93">
                  <c:v>June 2, 2020</c:v>
                </c:pt>
                <c:pt idx="94">
                  <c:v>June 3, 2020</c:v>
                </c:pt>
                <c:pt idx="95">
                  <c:v>June 4, 2020</c:v>
                </c:pt>
                <c:pt idx="96">
                  <c:v>June 5, 2020</c:v>
                </c:pt>
                <c:pt idx="97">
                  <c:v>June 6, 2020</c:v>
                </c:pt>
                <c:pt idx="98">
                  <c:v>June 7, 2020</c:v>
                </c:pt>
                <c:pt idx="99">
                  <c:v>June 8, 2020</c:v>
                </c:pt>
                <c:pt idx="100">
                  <c:v>June 9, 2020</c:v>
                </c:pt>
                <c:pt idx="101">
                  <c:v>June 10, 2020</c:v>
                </c:pt>
                <c:pt idx="102">
                  <c:v>June 11, 2020</c:v>
                </c:pt>
                <c:pt idx="103">
                  <c:v>June 12, 2020</c:v>
                </c:pt>
                <c:pt idx="104">
                  <c:v>June 13, 2020</c:v>
                </c:pt>
                <c:pt idx="105">
                  <c:v>June 14, 2020</c:v>
                </c:pt>
                <c:pt idx="106">
                  <c:v>June 15, 2020</c:v>
                </c:pt>
                <c:pt idx="107">
                  <c:v>June 16, 2020</c:v>
                </c:pt>
                <c:pt idx="108">
                  <c:v>June 17, 2020</c:v>
                </c:pt>
                <c:pt idx="109">
                  <c:v>June 18, 2020</c:v>
                </c:pt>
                <c:pt idx="110">
                  <c:v>June 19, 2020</c:v>
                </c:pt>
                <c:pt idx="111">
                  <c:v>June 20, 2020</c:v>
                </c:pt>
                <c:pt idx="112">
                  <c:v>June 21, 2020</c:v>
                </c:pt>
                <c:pt idx="113">
                  <c:v>June 22, 2020</c:v>
                </c:pt>
                <c:pt idx="114">
                  <c:v>June 23, 2020</c:v>
                </c:pt>
                <c:pt idx="115">
                  <c:v>June 24, 2020</c:v>
                </c:pt>
                <c:pt idx="116">
                  <c:v>June 25, 2020</c:v>
                </c:pt>
                <c:pt idx="117">
                  <c:v>June 26, 2020</c:v>
                </c:pt>
                <c:pt idx="118">
                  <c:v>June 27, 2020</c:v>
                </c:pt>
                <c:pt idx="119">
                  <c:v>June 28, 2020</c:v>
                </c:pt>
                <c:pt idx="120">
                  <c:v>June 29, 2020</c:v>
                </c:pt>
                <c:pt idx="121">
                  <c:v>June 30, 2020</c:v>
                </c:pt>
                <c:pt idx="122">
                  <c:v>July 1, 2020</c:v>
                </c:pt>
                <c:pt idx="123">
                  <c:v>July 2, 2020</c:v>
                </c:pt>
                <c:pt idx="124">
                  <c:v>July 3, 2020</c:v>
                </c:pt>
                <c:pt idx="125">
                  <c:v>July 4, 2020</c:v>
                </c:pt>
                <c:pt idx="126">
                  <c:v>July 5, 2020</c:v>
                </c:pt>
                <c:pt idx="127">
                  <c:v>July 6, 2020</c:v>
                </c:pt>
                <c:pt idx="128">
                  <c:v>July 7, 2020</c:v>
                </c:pt>
                <c:pt idx="129">
                  <c:v>July 8, 2020</c:v>
                </c:pt>
                <c:pt idx="130">
                  <c:v>July 9, 2020</c:v>
                </c:pt>
                <c:pt idx="131">
                  <c:v>July 10, 2020</c:v>
                </c:pt>
                <c:pt idx="132">
                  <c:v>July 11, 2020</c:v>
                </c:pt>
                <c:pt idx="133">
                  <c:v>July 12, 2020</c:v>
                </c:pt>
                <c:pt idx="134">
                  <c:v>July 13, 2020</c:v>
                </c:pt>
                <c:pt idx="135">
                  <c:v>July 14, 2020</c:v>
                </c:pt>
                <c:pt idx="136">
                  <c:v>July 15, 2020</c:v>
                </c:pt>
                <c:pt idx="137">
                  <c:v>July 16, 2020</c:v>
                </c:pt>
                <c:pt idx="138">
                  <c:v>July 17, 2020</c:v>
                </c:pt>
                <c:pt idx="139">
                  <c:v>July 18, 2020</c:v>
                </c:pt>
                <c:pt idx="140">
                  <c:v>July 19, 2020</c:v>
                </c:pt>
                <c:pt idx="141">
                  <c:v>July 20, 2020</c:v>
                </c:pt>
                <c:pt idx="142">
                  <c:v>July 21, 2020</c:v>
                </c:pt>
                <c:pt idx="143">
                  <c:v>July 22, 2020</c:v>
                </c:pt>
                <c:pt idx="144">
                  <c:v>July 23, 2020</c:v>
                </c:pt>
                <c:pt idx="145">
                  <c:v>July 24, 2020</c:v>
                </c:pt>
                <c:pt idx="146">
                  <c:v>July 25, 2020</c:v>
                </c:pt>
                <c:pt idx="147">
                  <c:v>July 26, 2020</c:v>
                </c:pt>
                <c:pt idx="148">
                  <c:v>July 27, 2020</c:v>
                </c:pt>
                <c:pt idx="149">
                  <c:v>July 28, 2020</c:v>
                </c:pt>
                <c:pt idx="150">
                  <c:v>July 29, 2020</c:v>
                </c:pt>
                <c:pt idx="151">
                  <c:v>July 30, 2020</c:v>
                </c:pt>
                <c:pt idx="152">
                  <c:v>July 31, 2020</c:v>
                </c:pt>
                <c:pt idx="153">
                  <c:v>August 1, 2020</c:v>
                </c:pt>
                <c:pt idx="154">
                  <c:v>August 2, 2020</c:v>
                </c:pt>
                <c:pt idx="155">
                  <c:v>August 3, 2020</c:v>
                </c:pt>
                <c:pt idx="156">
                  <c:v>August 4, 2020</c:v>
                </c:pt>
                <c:pt idx="157">
                  <c:v>August 5, 2020</c:v>
                </c:pt>
                <c:pt idx="158">
                  <c:v>August 6, 2020</c:v>
                </c:pt>
                <c:pt idx="159">
                  <c:v>August 7, 2020</c:v>
                </c:pt>
                <c:pt idx="160">
                  <c:v>August 8, 2020</c:v>
                </c:pt>
                <c:pt idx="161">
                  <c:v>August 9, 2020</c:v>
                </c:pt>
                <c:pt idx="162">
                  <c:v>August 10, 2020</c:v>
                </c:pt>
                <c:pt idx="163">
                  <c:v>August 11, 2020</c:v>
                </c:pt>
                <c:pt idx="164">
                  <c:v>August 12, 2020</c:v>
                </c:pt>
                <c:pt idx="165">
                  <c:v>August 13, 2020</c:v>
                </c:pt>
                <c:pt idx="166">
                  <c:v>August 14, 2020</c:v>
                </c:pt>
                <c:pt idx="167">
                  <c:v>August 15, 2020</c:v>
                </c:pt>
                <c:pt idx="168">
                  <c:v>August 16, 2020</c:v>
                </c:pt>
                <c:pt idx="169">
                  <c:v>August 17, 2020</c:v>
                </c:pt>
                <c:pt idx="170">
                  <c:v>August 18, 2020</c:v>
                </c:pt>
                <c:pt idx="171">
                  <c:v>August 19, 2020</c:v>
                </c:pt>
                <c:pt idx="172">
                  <c:v>August 20, 2020</c:v>
                </c:pt>
                <c:pt idx="173">
                  <c:v>August 21, 2020</c:v>
                </c:pt>
                <c:pt idx="174">
                  <c:v>August 22, 2020</c:v>
                </c:pt>
                <c:pt idx="175">
                  <c:v>August 23, 2020</c:v>
                </c:pt>
                <c:pt idx="176">
                  <c:v>August 24, 2020</c:v>
                </c:pt>
                <c:pt idx="177">
                  <c:v>August 25, 2020</c:v>
                </c:pt>
                <c:pt idx="178">
                  <c:v>August 26, 2020</c:v>
                </c:pt>
                <c:pt idx="179">
                  <c:v>August 27, 2020</c:v>
                </c:pt>
                <c:pt idx="180">
                  <c:v>August 28, 2020</c:v>
                </c:pt>
                <c:pt idx="181">
                  <c:v>August 29, 2020</c:v>
                </c:pt>
                <c:pt idx="182">
                  <c:v>August 30, 2020</c:v>
                </c:pt>
                <c:pt idx="183">
                  <c:v>August 31, 2020</c:v>
                </c:pt>
                <c:pt idx="184">
                  <c:v>September 1, 2020</c:v>
                </c:pt>
                <c:pt idx="185">
                  <c:v>September 2, 2020</c:v>
                </c:pt>
                <c:pt idx="186">
                  <c:v>September 3, 2020</c:v>
                </c:pt>
                <c:pt idx="187">
                  <c:v>September 4, 2020</c:v>
                </c:pt>
                <c:pt idx="188">
                  <c:v>September 5, 2020</c:v>
                </c:pt>
                <c:pt idx="189">
                  <c:v>September 6, 2020</c:v>
                </c:pt>
                <c:pt idx="190">
                  <c:v>September 7, 2020</c:v>
                </c:pt>
                <c:pt idx="191">
                  <c:v>September 8, 2020</c:v>
                </c:pt>
                <c:pt idx="192">
                  <c:v>September 9, 2020</c:v>
                </c:pt>
                <c:pt idx="193">
                  <c:v>September 10, 2020</c:v>
                </c:pt>
                <c:pt idx="194">
                  <c:v>September 11, 2020</c:v>
                </c:pt>
                <c:pt idx="195">
                  <c:v>September 12, 2020</c:v>
                </c:pt>
                <c:pt idx="196">
                  <c:v>September 13, 2020</c:v>
                </c:pt>
                <c:pt idx="197">
                  <c:v>September 14, 2020</c:v>
                </c:pt>
                <c:pt idx="198">
                  <c:v>September 15, 2020</c:v>
                </c:pt>
                <c:pt idx="199">
                  <c:v>September 16, 2020</c:v>
                </c:pt>
                <c:pt idx="200">
                  <c:v>September 17, 2020</c:v>
                </c:pt>
                <c:pt idx="201">
                  <c:v>September 18, 2020</c:v>
                </c:pt>
                <c:pt idx="202">
                  <c:v>September 19, 2020</c:v>
                </c:pt>
                <c:pt idx="203">
                  <c:v>September 20, 2020</c:v>
                </c:pt>
                <c:pt idx="204">
                  <c:v>September 21, 2020</c:v>
                </c:pt>
                <c:pt idx="205">
                  <c:v>September 22, 2020</c:v>
                </c:pt>
                <c:pt idx="206">
                  <c:v>September 23, 2020</c:v>
                </c:pt>
                <c:pt idx="207">
                  <c:v>September 24, 2020</c:v>
                </c:pt>
                <c:pt idx="208">
                  <c:v>September 25, 2020</c:v>
                </c:pt>
                <c:pt idx="209">
                  <c:v>September 26, 2020</c:v>
                </c:pt>
                <c:pt idx="210">
                  <c:v>September 27, 2020</c:v>
                </c:pt>
                <c:pt idx="211">
                  <c:v>September 28, 2020</c:v>
                </c:pt>
                <c:pt idx="212">
                  <c:v>September 29, 2020</c:v>
                </c:pt>
                <c:pt idx="213">
                  <c:v>September 30, 2020</c:v>
                </c:pt>
                <c:pt idx="214">
                  <c:v>October 1, 2020</c:v>
                </c:pt>
                <c:pt idx="215">
                  <c:v>October 2, 2020</c:v>
                </c:pt>
                <c:pt idx="216">
                  <c:v>October 3, 2020</c:v>
                </c:pt>
                <c:pt idx="217">
                  <c:v>October 4, 2020</c:v>
                </c:pt>
                <c:pt idx="218">
                  <c:v>October 5, 2020</c:v>
                </c:pt>
                <c:pt idx="219">
                  <c:v>October 6, 2020</c:v>
                </c:pt>
                <c:pt idx="220">
                  <c:v>October 7, 2020</c:v>
                </c:pt>
                <c:pt idx="221">
                  <c:v>October 8, 2020</c:v>
                </c:pt>
                <c:pt idx="222">
                  <c:v>October 9, 2020</c:v>
                </c:pt>
                <c:pt idx="223">
                  <c:v>October 10, 2020</c:v>
                </c:pt>
                <c:pt idx="224">
                  <c:v>October 11, 2020</c:v>
                </c:pt>
                <c:pt idx="225">
                  <c:v>October 12, 2020</c:v>
                </c:pt>
                <c:pt idx="226">
                  <c:v>October 13, 2020</c:v>
                </c:pt>
                <c:pt idx="227">
                  <c:v>October 14, 2020</c:v>
                </c:pt>
                <c:pt idx="228">
                  <c:v>October 15, 2020</c:v>
                </c:pt>
                <c:pt idx="229">
                  <c:v>October 16, 2020</c:v>
                </c:pt>
                <c:pt idx="230">
                  <c:v>October 17, 2020</c:v>
                </c:pt>
                <c:pt idx="231">
                  <c:v>October 18, 2020</c:v>
                </c:pt>
                <c:pt idx="232">
                  <c:v>October 19, 2020</c:v>
                </c:pt>
                <c:pt idx="233">
                  <c:v>October 20, 2020</c:v>
                </c:pt>
                <c:pt idx="234">
                  <c:v>October 21, 2020</c:v>
                </c:pt>
                <c:pt idx="235">
                  <c:v>October 22, 2020</c:v>
                </c:pt>
                <c:pt idx="236">
                  <c:v>October 23, 2020</c:v>
                </c:pt>
                <c:pt idx="237">
                  <c:v>October 24, 2020</c:v>
                </c:pt>
                <c:pt idx="238">
                  <c:v>October 25, 2020</c:v>
                </c:pt>
                <c:pt idx="239">
                  <c:v>October 26, 2020</c:v>
                </c:pt>
                <c:pt idx="240">
                  <c:v>October 27, 2020</c:v>
                </c:pt>
                <c:pt idx="241">
                  <c:v>October 28, 2020</c:v>
                </c:pt>
                <c:pt idx="242">
                  <c:v>October 29, 2020</c:v>
                </c:pt>
                <c:pt idx="243">
                  <c:v>October 30, 2020</c:v>
                </c:pt>
                <c:pt idx="244">
                  <c:v>October 31, 2020</c:v>
                </c:pt>
                <c:pt idx="245">
                  <c:v>November 1, 2020</c:v>
                </c:pt>
                <c:pt idx="246">
                  <c:v>November 2, 2020</c:v>
                </c:pt>
                <c:pt idx="247">
                  <c:v>November 3, 2020</c:v>
                </c:pt>
                <c:pt idx="248">
                  <c:v>November 4, 2020</c:v>
                </c:pt>
                <c:pt idx="249">
                  <c:v>November 5, 2020</c:v>
                </c:pt>
                <c:pt idx="250">
                  <c:v>November 6, 2020</c:v>
                </c:pt>
                <c:pt idx="251">
                  <c:v>November 7, 2020</c:v>
                </c:pt>
                <c:pt idx="252">
                  <c:v>November 8, 2020</c:v>
                </c:pt>
                <c:pt idx="253">
                  <c:v>November 9, 2020</c:v>
                </c:pt>
                <c:pt idx="254">
                  <c:v>November 10, 2020</c:v>
                </c:pt>
                <c:pt idx="255">
                  <c:v>November 11, 2020</c:v>
                </c:pt>
                <c:pt idx="256">
                  <c:v>November 12, 2020</c:v>
                </c:pt>
                <c:pt idx="257">
                  <c:v>November 13, 2020</c:v>
                </c:pt>
                <c:pt idx="258">
                  <c:v>November 14, 2020</c:v>
                </c:pt>
                <c:pt idx="259">
                  <c:v>November 15, 2020</c:v>
                </c:pt>
                <c:pt idx="260">
                  <c:v>November 16, 2020</c:v>
                </c:pt>
                <c:pt idx="261">
                  <c:v>November 17, 2020</c:v>
                </c:pt>
                <c:pt idx="262">
                  <c:v>November 18, 2020</c:v>
                </c:pt>
                <c:pt idx="263">
                  <c:v>November 19, 2020</c:v>
                </c:pt>
                <c:pt idx="264">
                  <c:v>November 20, 2020</c:v>
                </c:pt>
                <c:pt idx="265">
                  <c:v>November 21, 2020</c:v>
                </c:pt>
                <c:pt idx="266">
                  <c:v>November 22, 2020</c:v>
                </c:pt>
                <c:pt idx="267">
                  <c:v>November 23, 2020</c:v>
                </c:pt>
                <c:pt idx="268">
                  <c:v>November 24, 2020</c:v>
                </c:pt>
                <c:pt idx="269">
                  <c:v>November 25, 2020</c:v>
                </c:pt>
                <c:pt idx="270">
                  <c:v>November 26, 2020</c:v>
                </c:pt>
                <c:pt idx="271">
                  <c:v>November 27, 2020</c:v>
                </c:pt>
                <c:pt idx="272">
                  <c:v>November 28, 2020</c:v>
                </c:pt>
                <c:pt idx="273">
                  <c:v>November 29, 2020</c:v>
                </c:pt>
                <c:pt idx="274">
                  <c:v>November 30, 2020</c:v>
                </c:pt>
                <c:pt idx="275">
                  <c:v>December 1, 2020</c:v>
                </c:pt>
                <c:pt idx="276">
                  <c:v>December 2, 2020</c:v>
                </c:pt>
                <c:pt idx="277">
                  <c:v>December 3, 2020</c:v>
                </c:pt>
                <c:pt idx="278">
                  <c:v>December 4, 2020</c:v>
                </c:pt>
                <c:pt idx="279">
                  <c:v>December 5, 2020</c:v>
                </c:pt>
                <c:pt idx="280">
                  <c:v>December 6, 2020</c:v>
                </c:pt>
                <c:pt idx="281">
                  <c:v>December 7, 2020</c:v>
                </c:pt>
                <c:pt idx="282">
                  <c:v>December 8, 2020</c:v>
                </c:pt>
                <c:pt idx="283">
                  <c:v>December 9, 2020</c:v>
                </c:pt>
                <c:pt idx="284">
                  <c:v>December 10, 2020</c:v>
                </c:pt>
                <c:pt idx="285">
                  <c:v>December 11, 2020</c:v>
                </c:pt>
                <c:pt idx="286">
                  <c:v>December 12, 2020</c:v>
                </c:pt>
                <c:pt idx="287">
                  <c:v>December 13, 2020</c:v>
                </c:pt>
                <c:pt idx="288">
                  <c:v>December 14, 2020</c:v>
                </c:pt>
                <c:pt idx="289">
                  <c:v>December 15, 2020</c:v>
                </c:pt>
                <c:pt idx="290">
                  <c:v>December 16, 2020</c:v>
                </c:pt>
                <c:pt idx="291">
                  <c:v>December 17, 2020</c:v>
                </c:pt>
                <c:pt idx="292">
                  <c:v>December 18, 2020</c:v>
                </c:pt>
                <c:pt idx="293">
                  <c:v>December 19, 2020</c:v>
                </c:pt>
                <c:pt idx="294">
                  <c:v>December 20, 2020</c:v>
                </c:pt>
                <c:pt idx="295">
                  <c:v>December 21, 2020</c:v>
                </c:pt>
                <c:pt idx="296">
                  <c:v>December 22, 2020</c:v>
                </c:pt>
                <c:pt idx="297">
                  <c:v>December 23, 2020</c:v>
                </c:pt>
                <c:pt idx="298">
                  <c:v>December 24, 2020</c:v>
                </c:pt>
                <c:pt idx="299">
                  <c:v>December 25, 2020</c:v>
                </c:pt>
                <c:pt idx="300">
                  <c:v>December 26, 2020</c:v>
                </c:pt>
                <c:pt idx="301">
                  <c:v>December 27, 2020</c:v>
                </c:pt>
                <c:pt idx="302">
                  <c:v>December 28, 2020</c:v>
                </c:pt>
                <c:pt idx="303">
                  <c:v>December 29, 2020</c:v>
                </c:pt>
                <c:pt idx="304">
                  <c:v>December 30, 2020</c:v>
                </c:pt>
                <c:pt idx="305">
                  <c:v>December 31, 2020</c:v>
                </c:pt>
                <c:pt idx="306">
                  <c:v>January 1, 2021</c:v>
                </c:pt>
                <c:pt idx="307">
                  <c:v>January 2, 2021</c:v>
                </c:pt>
                <c:pt idx="308">
                  <c:v>January 3, 2021</c:v>
                </c:pt>
                <c:pt idx="309">
                  <c:v>January 4, 2021</c:v>
                </c:pt>
                <c:pt idx="310">
                  <c:v>January 5, 2021</c:v>
                </c:pt>
                <c:pt idx="311">
                  <c:v>January 6, 2021</c:v>
                </c:pt>
                <c:pt idx="312">
                  <c:v>January 7, 2021</c:v>
                </c:pt>
                <c:pt idx="313">
                  <c:v>January 8, 2021</c:v>
                </c:pt>
                <c:pt idx="314">
                  <c:v>January 9, 2021</c:v>
                </c:pt>
                <c:pt idx="315">
                  <c:v>January 10, 2021</c:v>
                </c:pt>
                <c:pt idx="316">
                  <c:v>January 11, 2021</c:v>
                </c:pt>
                <c:pt idx="317">
                  <c:v>January 12, 2021</c:v>
                </c:pt>
                <c:pt idx="318">
                  <c:v>January 13, 2021</c:v>
                </c:pt>
                <c:pt idx="319">
                  <c:v>January 14, 2021</c:v>
                </c:pt>
                <c:pt idx="320">
                  <c:v>January 15, 2021</c:v>
                </c:pt>
                <c:pt idx="321">
                  <c:v>January 16, 2021</c:v>
                </c:pt>
                <c:pt idx="322">
                  <c:v>January 17, 2021</c:v>
                </c:pt>
                <c:pt idx="323">
                  <c:v>January 18, 2021</c:v>
                </c:pt>
                <c:pt idx="324">
                  <c:v>January 19, 2021</c:v>
                </c:pt>
                <c:pt idx="325">
                  <c:v>January 20, 2021</c:v>
                </c:pt>
                <c:pt idx="326">
                  <c:v>January 21, 2021</c:v>
                </c:pt>
                <c:pt idx="327">
                  <c:v>January 22, 2021</c:v>
                </c:pt>
                <c:pt idx="328">
                  <c:v>January 23, 2021</c:v>
                </c:pt>
                <c:pt idx="329">
                  <c:v>January 24, 2021</c:v>
                </c:pt>
                <c:pt idx="330">
                  <c:v>January 25, 2021</c:v>
                </c:pt>
                <c:pt idx="331">
                  <c:v>January 26, 2021</c:v>
                </c:pt>
                <c:pt idx="332">
                  <c:v>January 27, 2021</c:v>
                </c:pt>
                <c:pt idx="333">
                  <c:v>January 28, 2021</c:v>
                </c:pt>
                <c:pt idx="334">
                  <c:v>January 29, 2021</c:v>
                </c:pt>
                <c:pt idx="335">
                  <c:v>January 30, 2021</c:v>
                </c:pt>
                <c:pt idx="336">
                  <c:v>January 31, 2021</c:v>
                </c:pt>
                <c:pt idx="337">
                  <c:v>February 1, 2021</c:v>
                </c:pt>
                <c:pt idx="338">
                  <c:v>February 2, 2021</c:v>
                </c:pt>
                <c:pt idx="339">
                  <c:v>February 3, 2021</c:v>
                </c:pt>
                <c:pt idx="340">
                  <c:v>February 4, 2021</c:v>
                </c:pt>
                <c:pt idx="341">
                  <c:v>February 5, 2021</c:v>
                </c:pt>
                <c:pt idx="342">
                  <c:v>February 6, 2021</c:v>
                </c:pt>
                <c:pt idx="343">
                  <c:v>February 7, 2021</c:v>
                </c:pt>
                <c:pt idx="344">
                  <c:v>February 8, 2021</c:v>
                </c:pt>
                <c:pt idx="345">
                  <c:v>February 9, 2021</c:v>
                </c:pt>
                <c:pt idx="346">
                  <c:v>February 10, 2021</c:v>
                </c:pt>
                <c:pt idx="347">
                  <c:v>February 11, 2021</c:v>
                </c:pt>
                <c:pt idx="348">
                  <c:v>February 12, 2021</c:v>
                </c:pt>
                <c:pt idx="349">
                  <c:v>February 13, 2021</c:v>
                </c:pt>
                <c:pt idx="350">
                  <c:v>February 14, 2021</c:v>
                </c:pt>
                <c:pt idx="351">
                  <c:v>February 15, 2021</c:v>
                </c:pt>
                <c:pt idx="352">
                  <c:v>February 16, 2021</c:v>
                </c:pt>
                <c:pt idx="353">
                  <c:v>February 17, 2021</c:v>
                </c:pt>
                <c:pt idx="354">
                  <c:v>February 18, 2021</c:v>
                </c:pt>
                <c:pt idx="355">
                  <c:v>February 19, 2021</c:v>
                </c:pt>
                <c:pt idx="356">
                  <c:v>February 20, 2021</c:v>
                </c:pt>
                <c:pt idx="357">
                  <c:v>February 21, 2021</c:v>
                </c:pt>
                <c:pt idx="358">
                  <c:v>February 22, 2021</c:v>
                </c:pt>
                <c:pt idx="359">
                  <c:v>February 23, 2021</c:v>
                </c:pt>
                <c:pt idx="360">
                  <c:v>February 24, 2021</c:v>
                </c:pt>
                <c:pt idx="361">
                  <c:v>February 25, 2021</c:v>
                </c:pt>
                <c:pt idx="362">
                  <c:v>February 26, 2021</c:v>
                </c:pt>
                <c:pt idx="363">
                  <c:v>February 27, 2021</c:v>
                </c:pt>
                <c:pt idx="364">
                  <c:v>February 28, 2021</c:v>
                </c:pt>
                <c:pt idx="365">
                  <c:v>March 1, 2021</c:v>
                </c:pt>
                <c:pt idx="366">
                  <c:v>March 2, 2021</c:v>
                </c:pt>
                <c:pt idx="367">
                  <c:v>March 3, 2021</c:v>
                </c:pt>
                <c:pt idx="368">
                  <c:v>March 4, 2021</c:v>
                </c:pt>
                <c:pt idx="369">
                  <c:v>March 5, 2021</c:v>
                </c:pt>
                <c:pt idx="370">
                  <c:v>March 6, 2021</c:v>
                </c:pt>
                <c:pt idx="371">
                  <c:v>March 7, 2021</c:v>
                </c:pt>
                <c:pt idx="372">
                  <c:v>March 8, 2021</c:v>
                </c:pt>
                <c:pt idx="373">
                  <c:v>March 9, 2021</c:v>
                </c:pt>
                <c:pt idx="374">
                  <c:v>March 10, 2021</c:v>
                </c:pt>
                <c:pt idx="375">
                  <c:v>March 11, 2021</c:v>
                </c:pt>
                <c:pt idx="376">
                  <c:v>March 12, 2021</c:v>
                </c:pt>
                <c:pt idx="377">
                  <c:v>March 13, 2021</c:v>
                </c:pt>
                <c:pt idx="378">
                  <c:v>March 14, 2021</c:v>
                </c:pt>
                <c:pt idx="379">
                  <c:v>March 15, 2021</c:v>
                </c:pt>
                <c:pt idx="380">
                  <c:v>March 16, 2021</c:v>
                </c:pt>
                <c:pt idx="381">
                  <c:v>March 17, 2021</c:v>
                </c:pt>
                <c:pt idx="382">
                  <c:v>March 18, 2021</c:v>
                </c:pt>
                <c:pt idx="383">
                  <c:v>March 19, 2021</c:v>
                </c:pt>
                <c:pt idx="384">
                  <c:v>March 20, 2021</c:v>
                </c:pt>
                <c:pt idx="385">
                  <c:v>March 21, 2021</c:v>
                </c:pt>
                <c:pt idx="386">
                  <c:v>March 22, 2021</c:v>
                </c:pt>
                <c:pt idx="387">
                  <c:v>March 23, 2021</c:v>
                </c:pt>
                <c:pt idx="388">
                  <c:v>March 24, 2021</c:v>
                </c:pt>
                <c:pt idx="389">
                  <c:v>March 25, 2021</c:v>
                </c:pt>
                <c:pt idx="390">
                  <c:v>March 26, 2021</c:v>
                </c:pt>
                <c:pt idx="391">
                  <c:v>March 27, 2021</c:v>
                </c:pt>
                <c:pt idx="392">
                  <c:v>March 28, 2021</c:v>
                </c:pt>
                <c:pt idx="393">
                  <c:v>March 29, 2021</c:v>
                </c:pt>
                <c:pt idx="394">
                  <c:v>March 30, 2021</c:v>
                </c:pt>
                <c:pt idx="395">
                  <c:v>March 31, 2021</c:v>
                </c:pt>
                <c:pt idx="396">
                  <c:v>April 1, 2021</c:v>
                </c:pt>
                <c:pt idx="397">
                  <c:v>April 2, 2021</c:v>
                </c:pt>
                <c:pt idx="398">
                  <c:v>April 3, 2021</c:v>
                </c:pt>
                <c:pt idx="399">
                  <c:v>April 4, 2021</c:v>
                </c:pt>
                <c:pt idx="400">
                  <c:v>April 5, 2021</c:v>
                </c:pt>
                <c:pt idx="401">
                  <c:v>April 6, 2021</c:v>
                </c:pt>
                <c:pt idx="402">
                  <c:v>April 7, 2021</c:v>
                </c:pt>
                <c:pt idx="403">
                  <c:v>April 8, 2021</c:v>
                </c:pt>
                <c:pt idx="404">
                  <c:v>April 9, 2021</c:v>
                </c:pt>
                <c:pt idx="405">
                  <c:v>April 10, 2021</c:v>
                </c:pt>
                <c:pt idx="406">
                  <c:v>April 11, 2021</c:v>
                </c:pt>
                <c:pt idx="407">
                  <c:v>April 12, 2021</c:v>
                </c:pt>
                <c:pt idx="408">
                  <c:v>April 13, 2021</c:v>
                </c:pt>
                <c:pt idx="409">
                  <c:v>April 14, 2021</c:v>
                </c:pt>
                <c:pt idx="410">
                  <c:v>April 15, 2021</c:v>
                </c:pt>
                <c:pt idx="411">
                  <c:v>April 16, 2021</c:v>
                </c:pt>
                <c:pt idx="412">
                  <c:v>April 17, 2021</c:v>
                </c:pt>
                <c:pt idx="413">
                  <c:v>April 18, 2021</c:v>
                </c:pt>
                <c:pt idx="414">
                  <c:v>April 19, 2021</c:v>
                </c:pt>
                <c:pt idx="415">
                  <c:v>April 20, 2021</c:v>
                </c:pt>
                <c:pt idx="416">
                  <c:v>April 21, 2021</c:v>
                </c:pt>
                <c:pt idx="417">
                  <c:v>April 22, 2021</c:v>
                </c:pt>
                <c:pt idx="418">
                  <c:v>April 23, 2021</c:v>
                </c:pt>
                <c:pt idx="419">
                  <c:v>April 24, 2021</c:v>
                </c:pt>
                <c:pt idx="420">
                  <c:v>April 25, 2021</c:v>
                </c:pt>
                <c:pt idx="421">
                  <c:v>April 26, 2021</c:v>
                </c:pt>
                <c:pt idx="422">
                  <c:v>April 27, 2021</c:v>
                </c:pt>
                <c:pt idx="423">
                  <c:v>April 28, 2021</c:v>
                </c:pt>
                <c:pt idx="424">
                  <c:v>April 29, 2021</c:v>
                </c:pt>
                <c:pt idx="425">
                  <c:v>April 30, 2021</c:v>
                </c:pt>
                <c:pt idx="426">
                  <c:v>May 1, 2021</c:v>
                </c:pt>
                <c:pt idx="427">
                  <c:v>May 2, 2021</c:v>
                </c:pt>
                <c:pt idx="428">
                  <c:v>May 3, 2021</c:v>
                </c:pt>
                <c:pt idx="429">
                  <c:v>May 4, 2021</c:v>
                </c:pt>
                <c:pt idx="430">
                  <c:v>May 5, 2021</c:v>
                </c:pt>
                <c:pt idx="431">
                  <c:v>May 6, 2021</c:v>
                </c:pt>
                <c:pt idx="432">
                  <c:v>May 7, 2021</c:v>
                </c:pt>
                <c:pt idx="433">
                  <c:v>May 8, 2021</c:v>
                </c:pt>
                <c:pt idx="434">
                  <c:v>May 9, 2021</c:v>
                </c:pt>
                <c:pt idx="435">
                  <c:v>May 10, 2021</c:v>
                </c:pt>
                <c:pt idx="436">
                  <c:v>May 11, 2021</c:v>
                </c:pt>
                <c:pt idx="437">
                  <c:v>May 12, 2021</c:v>
                </c:pt>
                <c:pt idx="438">
                  <c:v>May 13, 2021</c:v>
                </c:pt>
                <c:pt idx="439">
                  <c:v>May 14, 2021</c:v>
                </c:pt>
                <c:pt idx="440">
                  <c:v>May 15, 2021</c:v>
                </c:pt>
                <c:pt idx="441">
                  <c:v>May 16, 2021</c:v>
                </c:pt>
                <c:pt idx="442">
                  <c:v>May 17, 2021</c:v>
                </c:pt>
                <c:pt idx="443">
                  <c:v>May 18, 2021</c:v>
                </c:pt>
                <c:pt idx="444">
                  <c:v>May 19, 2021</c:v>
                </c:pt>
                <c:pt idx="445">
                  <c:v>May 20, 2021</c:v>
                </c:pt>
                <c:pt idx="446">
                  <c:v>May 21, 2021</c:v>
                </c:pt>
                <c:pt idx="447">
                  <c:v>May 22, 2021</c:v>
                </c:pt>
                <c:pt idx="448">
                  <c:v>May 23, 2021</c:v>
                </c:pt>
                <c:pt idx="449">
                  <c:v>May 24, 2021</c:v>
                </c:pt>
                <c:pt idx="450">
                  <c:v>May 25, 2021</c:v>
                </c:pt>
                <c:pt idx="451">
                  <c:v>May 26, 2021</c:v>
                </c:pt>
                <c:pt idx="452">
                  <c:v>May 27, 2021</c:v>
                </c:pt>
                <c:pt idx="453">
                  <c:v>May 28, 2021</c:v>
                </c:pt>
                <c:pt idx="454">
                  <c:v>May 29, 2021</c:v>
                </c:pt>
                <c:pt idx="455">
                  <c:v>May 30, 2021</c:v>
                </c:pt>
                <c:pt idx="456">
                  <c:v>May 31, 2021</c:v>
                </c:pt>
                <c:pt idx="457">
                  <c:v>June 1, 2021</c:v>
                </c:pt>
                <c:pt idx="458">
                  <c:v>June 2, 2021</c:v>
                </c:pt>
                <c:pt idx="459">
                  <c:v>June 3, 2021</c:v>
                </c:pt>
                <c:pt idx="460">
                  <c:v>June 4, 2021</c:v>
                </c:pt>
                <c:pt idx="461">
                  <c:v>June 5, 2021</c:v>
                </c:pt>
                <c:pt idx="462">
                  <c:v>June 6, 2021</c:v>
                </c:pt>
                <c:pt idx="463">
                  <c:v>June 7, 2021</c:v>
                </c:pt>
                <c:pt idx="464">
                  <c:v>June 8, 2021</c:v>
                </c:pt>
                <c:pt idx="465">
                  <c:v>June 9, 2021</c:v>
                </c:pt>
                <c:pt idx="466">
                  <c:v>June 10, 2021</c:v>
                </c:pt>
                <c:pt idx="467">
                  <c:v>June 11, 2021</c:v>
                </c:pt>
                <c:pt idx="468">
                  <c:v>June 12, 2021</c:v>
                </c:pt>
                <c:pt idx="469">
                  <c:v>June 13, 2021</c:v>
                </c:pt>
                <c:pt idx="470">
                  <c:v>June 14, 2021</c:v>
                </c:pt>
                <c:pt idx="471">
                  <c:v>June 15, 2021</c:v>
                </c:pt>
                <c:pt idx="472">
                  <c:v>June 16, 2021</c:v>
                </c:pt>
                <c:pt idx="473">
                  <c:v>June 17, 2021</c:v>
                </c:pt>
                <c:pt idx="474">
                  <c:v>June 18, 2021</c:v>
                </c:pt>
                <c:pt idx="475">
                  <c:v>June 19, 2021</c:v>
                </c:pt>
                <c:pt idx="476">
                  <c:v>June 20, 2021</c:v>
                </c:pt>
                <c:pt idx="477">
                  <c:v>June 21, 2021</c:v>
                </c:pt>
                <c:pt idx="478">
                  <c:v>June 22, 2021</c:v>
                </c:pt>
                <c:pt idx="479">
                  <c:v>June 23, 2021</c:v>
                </c:pt>
                <c:pt idx="480">
                  <c:v>June 24, 2021</c:v>
                </c:pt>
                <c:pt idx="481">
                  <c:v>June 25, 2021</c:v>
                </c:pt>
                <c:pt idx="482">
                  <c:v>June 26, 2021</c:v>
                </c:pt>
                <c:pt idx="483">
                  <c:v>June 27, 2021</c:v>
                </c:pt>
                <c:pt idx="484">
                  <c:v>June 28, 2021</c:v>
                </c:pt>
                <c:pt idx="485">
                  <c:v>June 29, 2021</c:v>
                </c:pt>
                <c:pt idx="486">
                  <c:v>June 30, 2021</c:v>
                </c:pt>
                <c:pt idx="487">
                  <c:v>July 1, 2021</c:v>
                </c:pt>
                <c:pt idx="488">
                  <c:v>July 2, 2021</c:v>
                </c:pt>
                <c:pt idx="489">
                  <c:v>July 3, 2021</c:v>
                </c:pt>
                <c:pt idx="490">
                  <c:v>July 4, 2021</c:v>
                </c:pt>
                <c:pt idx="491">
                  <c:v>July 5, 2021</c:v>
                </c:pt>
                <c:pt idx="492">
                  <c:v>July 6, 2021</c:v>
                </c:pt>
                <c:pt idx="493">
                  <c:v>July 7, 2021</c:v>
                </c:pt>
                <c:pt idx="494">
                  <c:v>July 8, 2021</c:v>
                </c:pt>
                <c:pt idx="495">
                  <c:v>July 9, 2021</c:v>
                </c:pt>
                <c:pt idx="496">
                  <c:v>July 10, 2021</c:v>
                </c:pt>
                <c:pt idx="497">
                  <c:v>July 11, 2021</c:v>
                </c:pt>
                <c:pt idx="498">
                  <c:v>July 12, 2021</c:v>
                </c:pt>
                <c:pt idx="499">
                  <c:v>July 13, 2021</c:v>
                </c:pt>
                <c:pt idx="500">
                  <c:v>July 14, 2021</c:v>
                </c:pt>
                <c:pt idx="501">
                  <c:v>July 15, 2021</c:v>
                </c:pt>
                <c:pt idx="502">
                  <c:v>July 16, 2021</c:v>
                </c:pt>
                <c:pt idx="503">
                  <c:v>July 17, 2021</c:v>
                </c:pt>
                <c:pt idx="504">
                  <c:v>July 18, 2021</c:v>
                </c:pt>
                <c:pt idx="505">
                  <c:v>July 19, 2021</c:v>
                </c:pt>
                <c:pt idx="506">
                  <c:v>July 20, 2021</c:v>
                </c:pt>
                <c:pt idx="507">
                  <c:v>July 21, 2021</c:v>
                </c:pt>
                <c:pt idx="508">
                  <c:v>July 22, 2021</c:v>
                </c:pt>
                <c:pt idx="509">
                  <c:v>July 23, 2021</c:v>
                </c:pt>
                <c:pt idx="510">
                  <c:v>July 24, 2021</c:v>
                </c:pt>
                <c:pt idx="511">
                  <c:v>July 25, 2021</c:v>
                </c:pt>
                <c:pt idx="512">
                  <c:v>July 26, 2021</c:v>
                </c:pt>
                <c:pt idx="513">
                  <c:v>July 27, 2021</c:v>
                </c:pt>
                <c:pt idx="514">
                  <c:v>July 28, 2021</c:v>
                </c:pt>
                <c:pt idx="515">
                  <c:v>July 29, 2021</c:v>
                </c:pt>
                <c:pt idx="516">
                  <c:v>July 30, 2021</c:v>
                </c:pt>
                <c:pt idx="517">
                  <c:v>July 31, 2021</c:v>
                </c:pt>
                <c:pt idx="518">
                  <c:v>August 1, 2021</c:v>
                </c:pt>
                <c:pt idx="519">
                  <c:v>August 2, 2021</c:v>
                </c:pt>
                <c:pt idx="520">
                  <c:v>August 3, 2021</c:v>
                </c:pt>
                <c:pt idx="521">
                  <c:v>August 4, 2021</c:v>
                </c:pt>
                <c:pt idx="522">
                  <c:v>August 5, 2021</c:v>
                </c:pt>
                <c:pt idx="523">
                  <c:v>August 6, 2021</c:v>
                </c:pt>
                <c:pt idx="524">
                  <c:v>August 7, 2021</c:v>
                </c:pt>
                <c:pt idx="525">
                  <c:v>August 8, 2021</c:v>
                </c:pt>
                <c:pt idx="526">
                  <c:v>August 9, 2021</c:v>
                </c:pt>
                <c:pt idx="527">
                  <c:v>August 10, 2021</c:v>
                </c:pt>
                <c:pt idx="528">
                  <c:v>August 11, 2021</c:v>
                </c:pt>
                <c:pt idx="529">
                  <c:v>August 12, 2021</c:v>
                </c:pt>
                <c:pt idx="530">
                  <c:v>August 13, 2021</c:v>
                </c:pt>
                <c:pt idx="531">
                  <c:v>August 14, 2021</c:v>
                </c:pt>
                <c:pt idx="532">
                  <c:v>August 15, 2021</c:v>
                </c:pt>
                <c:pt idx="533">
                  <c:v>August 16, 2021</c:v>
                </c:pt>
                <c:pt idx="534">
                  <c:v>August 17, 2021</c:v>
                </c:pt>
                <c:pt idx="535">
                  <c:v>August 18, 2021</c:v>
                </c:pt>
                <c:pt idx="536">
                  <c:v>August 19, 2021</c:v>
                </c:pt>
                <c:pt idx="537">
                  <c:v>August 20, 2021</c:v>
                </c:pt>
                <c:pt idx="538">
                  <c:v>August 21, 2021</c:v>
                </c:pt>
                <c:pt idx="539">
                  <c:v>August 22, 2021</c:v>
                </c:pt>
                <c:pt idx="540">
                  <c:v>August 23, 2021</c:v>
                </c:pt>
                <c:pt idx="541">
                  <c:v>August 24, 2021</c:v>
                </c:pt>
                <c:pt idx="542">
                  <c:v>August 25, 2021</c:v>
                </c:pt>
                <c:pt idx="543">
                  <c:v>August 26, 2021</c:v>
                </c:pt>
                <c:pt idx="544">
                  <c:v>August 27, 2021</c:v>
                </c:pt>
                <c:pt idx="545">
                  <c:v>August 28, 2021</c:v>
                </c:pt>
                <c:pt idx="546">
                  <c:v>August 29, 2021</c:v>
                </c:pt>
                <c:pt idx="547">
                  <c:v>August 30, 2021</c:v>
                </c:pt>
                <c:pt idx="548">
                  <c:v>August 31, 2021</c:v>
                </c:pt>
                <c:pt idx="549">
                  <c:v>September 1, 2021</c:v>
                </c:pt>
                <c:pt idx="550">
                  <c:v>September 2, 2021</c:v>
                </c:pt>
                <c:pt idx="551">
                  <c:v>September 3, 2021</c:v>
                </c:pt>
                <c:pt idx="552">
                  <c:v>September 4, 2021</c:v>
                </c:pt>
                <c:pt idx="553">
                  <c:v>September 5, 2021</c:v>
                </c:pt>
                <c:pt idx="554">
                  <c:v>September 6, 2021</c:v>
                </c:pt>
                <c:pt idx="555">
                  <c:v>September 7, 2021</c:v>
                </c:pt>
                <c:pt idx="556">
                  <c:v>September 8, 2021</c:v>
                </c:pt>
                <c:pt idx="557">
                  <c:v>September 9, 2021</c:v>
                </c:pt>
                <c:pt idx="558">
                  <c:v>September 10, 2021</c:v>
                </c:pt>
                <c:pt idx="559">
                  <c:v>September 11, 2021</c:v>
                </c:pt>
                <c:pt idx="560">
                  <c:v>September 12, 2021</c:v>
                </c:pt>
                <c:pt idx="561">
                  <c:v>September 13, 2021</c:v>
                </c:pt>
                <c:pt idx="562">
                  <c:v>September 14, 2021</c:v>
                </c:pt>
                <c:pt idx="563">
                  <c:v>September 15, 2021</c:v>
                </c:pt>
                <c:pt idx="564">
                  <c:v>September 16, 2021</c:v>
                </c:pt>
                <c:pt idx="565">
                  <c:v>September 17, 2021</c:v>
                </c:pt>
                <c:pt idx="566">
                  <c:v>September 18, 2021</c:v>
                </c:pt>
                <c:pt idx="567">
                  <c:v>September 19, 2021</c:v>
                </c:pt>
                <c:pt idx="568">
                  <c:v>September 20, 2021</c:v>
                </c:pt>
                <c:pt idx="569">
                  <c:v>September 21, 2021</c:v>
                </c:pt>
                <c:pt idx="570">
                  <c:v>September 22, 2021</c:v>
                </c:pt>
                <c:pt idx="571">
                  <c:v>September 23, 2021</c:v>
                </c:pt>
                <c:pt idx="572">
                  <c:v>September 24, 2021</c:v>
                </c:pt>
                <c:pt idx="573">
                  <c:v>September 25, 2021</c:v>
                </c:pt>
                <c:pt idx="574">
                  <c:v>September 26, 2021</c:v>
                </c:pt>
                <c:pt idx="575">
                  <c:v>September 27, 2021</c:v>
                </c:pt>
                <c:pt idx="576">
                  <c:v>September 28, 2021</c:v>
                </c:pt>
                <c:pt idx="577">
                  <c:v>September 29, 2021</c:v>
                </c:pt>
              </c:strCache>
            </c:strRef>
          </c:cat>
          <c:val>
            <c:numRef>
              <c:f>CasesGSG_Full_Data_data!$B$38:$B$615</c:f>
              <c:numCache>
                <c:formatCode>General</c:formatCode>
                <c:ptCount val="578"/>
                <c:pt idx="0">
                  <c:v>2</c:v>
                </c:pt>
                <c:pt idx="1">
                  <c:v>0</c:v>
                </c:pt>
                <c:pt idx="2">
                  <c:v>0</c:v>
                </c:pt>
                <c:pt idx="3">
                  <c:v>1</c:v>
                </c:pt>
                <c:pt idx="4">
                  <c:v>0</c:v>
                </c:pt>
                <c:pt idx="5">
                  <c:v>1</c:v>
                </c:pt>
                <c:pt idx="6">
                  <c:v>1</c:v>
                </c:pt>
                <c:pt idx="7">
                  <c:v>2</c:v>
                </c:pt>
                <c:pt idx="8">
                  <c:v>3</c:v>
                </c:pt>
                <c:pt idx="9">
                  <c:v>2</c:v>
                </c:pt>
                <c:pt idx="10">
                  <c:v>5</c:v>
                </c:pt>
                <c:pt idx="11">
                  <c:v>10</c:v>
                </c:pt>
                <c:pt idx="12">
                  <c:v>15</c:v>
                </c:pt>
                <c:pt idx="13">
                  <c:v>5</c:v>
                </c:pt>
                <c:pt idx="14">
                  <c:v>7</c:v>
                </c:pt>
                <c:pt idx="15">
                  <c:v>17</c:v>
                </c:pt>
                <c:pt idx="16">
                  <c:v>37</c:v>
                </c:pt>
                <c:pt idx="17">
                  <c:v>30</c:v>
                </c:pt>
                <c:pt idx="18">
                  <c:v>33</c:v>
                </c:pt>
                <c:pt idx="19">
                  <c:v>43</c:v>
                </c:pt>
                <c:pt idx="20">
                  <c:v>46</c:v>
                </c:pt>
                <c:pt idx="21">
                  <c:v>73</c:v>
                </c:pt>
                <c:pt idx="22">
                  <c:v>56</c:v>
                </c:pt>
                <c:pt idx="23">
                  <c:v>64</c:v>
                </c:pt>
                <c:pt idx="24">
                  <c:v>58</c:v>
                </c:pt>
                <c:pt idx="25">
                  <c:v>54</c:v>
                </c:pt>
                <c:pt idx="26">
                  <c:v>106</c:v>
                </c:pt>
                <c:pt idx="27">
                  <c:v>78</c:v>
                </c:pt>
                <c:pt idx="28">
                  <c:v>54</c:v>
                </c:pt>
                <c:pt idx="29">
                  <c:v>88</c:v>
                </c:pt>
                <c:pt idx="30">
                  <c:v>58</c:v>
                </c:pt>
                <c:pt idx="31">
                  <c:v>63</c:v>
                </c:pt>
                <c:pt idx="32">
                  <c:v>59</c:v>
                </c:pt>
                <c:pt idx="33">
                  <c:v>22</c:v>
                </c:pt>
                <c:pt idx="34">
                  <c:v>29</c:v>
                </c:pt>
                <c:pt idx="35">
                  <c:v>26</c:v>
                </c:pt>
                <c:pt idx="36">
                  <c:v>33</c:v>
                </c:pt>
                <c:pt idx="37">
                  <c:v>24</c:v>
                </c:pt>
                <c:pt idx="38">
                  <c:v>13</c:v>
                </c:pt>
                <c:pt idx="39">
                  <c:v>12</c:v>
                </c:pt>
                <c:pt idx="40">
                  <c:v>24</c:v>
                </c:pt>
                <c:pt idx="41">
                  <c:v>6</c:v>
                </c:pt>
                <c:pt idx="42">
                  <c:v>8</c:v>
                </c:pt>
                <c:pt idx="43">
                  <c:v>9</c:v>
                </c:pt>
                <c:pt idx="44">
                  <c:v>4</c:v>
                </c:pt>
                <c:pt idx="45">
                  <c:v>5</c:v>
                </c:pt>
                <c:pt idx="46">
                  <c:v>7</c:v>
                </c:pt>
                <c:pt idx="47">
                  <c:v>14</c:v>
                </c:pt>
                <c:pt idx="48">
                  <c:v>13</c:v>
                </c:pt>
                <c:pt idx="49">
                  <c:v>1</c:v>
                </c:pt>
                <c:pt idx="50">
                  <c:v>5</c:v>
                </c:pt>
                <c:pt idx="51">
                  <c:v>1</c:v>
                </c:pt>
                <c:pt idx="52">
                  <c:v>1</c:v>
                </c:pt>
                <c:pt idx="53">
                  <c:v>5</c:v>
                </c:pt>
                <c:pt idx="54">
                  <c:v>3</c:v>
                </c:pt>
                <c:pt idx="55">
                  <c:v>3</c:v>
                </c:pt>
                <c:pt idx="56">
                  <c:v>1</c:v>
                </c:pt>
                <c:pt idx="57">
                  <c:v>3</c:v>
                </c:pt>
                <c:pt idx="58">
                  <c:v>3</c:v>
                </c:pt>
                <c:pt idx="59">
                  <c:v>7</c:v>
                </c:pt>
                <c:pt idx="60">
                  <c:v>5</c:v>
                </c:pt>
                <c:pt idx="61">
                  <c:v>10</c:v>
                </c:pt>
                <c:pt idx="62">
                  <c:v>11</c:v>
                </c:pt>
                <c:pt idx="63">
                  <c:v>21</c:v>
                </c:pt>
                <c:pt idx="64">
                  <c:v>14</c:v>
                </c:pt>
                <c:pt idx="65">
                  <c:v>16</c:v>
                </c:pt>
                <c:pt idx="66">
                  <c:v>15</c:v>
                </c:pt>
                <c:pt idx="67">
                  <c:v>13</c:v>
                </c:pt>
                <c:pt idx="68">
                  <c:v>12</c:v>
                </c:pt>
                <c:pt idx="69">
                  <c:v>8</c:v>
                </c:pt>
                <c:pt idx="70">
                  <c:v>5</c:v>
                </c:pt>
                <c:pt idx="71">
                  <c:v>16</c:v>
                </c:pt>
                <c:pt idx="72">
                  <c:v>7</c:v>
                </c:pt>
                <c:pt idx="73">
                  <c:v>9</c:v>
                </c:pt>
                <c:pt idx="74">
                  <c:v>19</c:v>
                </c:pt>
                <c:pt idx="75">
                  <c:v>13</c:v>
                </c:pt>
                <c:pt idx="76">
                  <c:v>5</c:v>
                </c:pt>
                <c:pt idx="77">
                  <c:v>6</c:v>
                </c:pt>
                <c:pt idx="78">
                  <c:v>7</c:v>
                </c:pt>
                <c:pt idx="79">
                  <c:v>5</c:v>
                </c:pt>
                <c:pt idx="80">
                  <c:v>5</c:v>
                </c:pt>
                <c:pt idx="81">
                  <c:v>10</c:v>
                </c:pt>
                <c:pt idx="82">
                  <c:v>9</c:v>
                </c:pt>
                <c:pt idx="83">
                  <c:v>2</c:v>
                </c:pt>
                <c:pt idx="84">
                  <c:v>2</c:v>
                </c:pt>
                <c:pt idx="85">
                  <c:v>5</c:v>
                </c:pt>
                <c:pt idx="86">
                  <c:v>8</c:v>
                </c:pt>
                <c:pt idx="87">
                  <c:v>10</c:v>
                </c:pt>
                <c:pt idx="88">
                  <c:v>6</c:v>
                </c:pt>
                <c:pt idx="89">
                  <c:v>8</c:v>
                </c:pt>
                <c:pt idx="90">
                  <c:v>8</c:v>
                </c:pt>
                <c:pt idx="91">
                  <c:v>4</c:v>
                </c:pt>
                <c:pt idx="92">
                  <c:v>9</c:v>
                </c:pt>
                <c:pt idx="93">
                  <c:v>7</c:v>
                </c:pt>
                <c:pt idx="94">
                  <c:v>8</c:v>
                </c:pt>
                <c:pt idx="95">
                  <c:v>3</c:v>
                </c:pt>
                <c:pt idx="96">
                  <c:v>1</c:v>
                </c:pt>
                <c:pt idx="97">
                  <c:v>4</c:v>
                </c:pt>
                <c:pt idx="98">
                  <c:v>2</c:v>
                </c:pt>
                <c:pt idx="99">
                  <c:v>0</c:v>
                </c:pt>
                <c:pt idx="100">
                  <c:v>4</c:v>
                </c:pt>
                <c:pt idx="101">
                  <c:v>7</c:v>
                </c:pt>
                <c:pt idx="102">
                  <c:v>5</c:v>
                </c:pt>
                <c:pt idx="103">
                  <c:v>8</c:v>
                </c:pt>
                <c:pt idx="104">
                  <c:v>10</c:v>
                </c:pt>
                <c:pt idx="105">
                  <c:v>12</c:v>
                </c:pt>
                <c:pt idx="106">
                  <c:v>9</c:v>
                </c:pt>
                <c:pt idx="107">
                  <c:v>20</c:v>
                </c:pt>
                <c:pt idx="108">
                  <c:v>18</c:v>
                </c:pt>
                <c:pt idx="109">
                  <c:v>12</c:v>
                </c:pt>
                <c:pt idx="110">
                  <c:v>25</c:v>
                </c:pt>
                <c:pt idx="111">
                  <c:v>17</c:v>
                </c:pt>
                <c:pt idx="112">
                  <c:v>13</c:v>
                </c:pt>
                <c:pt idx="113">
                  <c:v>17</c:v>
                </c:pt>
                <c:pt idx="114">
                  <c:v>18</c:v>
                </c:pt>
                <c:pt idx="115">
                  <c:v>33</c:v>
                </c:pt>
                <c:pt idx="116">
                  <c:v>28</c:v>
                </c:pt>
                <c:pt idx="117">
                  <c:v>40</c:v>
                </c:pt>
                <c:pt idx="118">
                  <c:v>47</c:v>
                </c:pt>
                <c:pt idx="119">
                  <c:v>69</c:v>
                </c:pt>
                <c:pt idx="120">
                  <c:v>61</c:v>
                </c:pt>
                <c:pt idx="121">
                  <c:v>76</c:v>
                </c:pt>
                <c:pt idx="122">
                  <c:v>73</c:v>
                </c:pt>
                <c:pt idx="123">
                  <c:v>62</c:v>
                </c:pt>
                <c:pt idx="124">
                  <c:v>100</c:v>
                </c:pt>
                <c:pt idx="125">
                  <c:v>68</c:v>
                </c:pt>
                <c:pt idx="126">
                  <c:v>98</c:v>
                </c:pt>
                <c:pt idx="127">
                  <c:v>168</c:v>
                </c:pt>
                <c:pt idx="128">
                  <c:v>122</c:v>
                </c:pt>
                <c:pt idx="129">
                  <c:v>149</c:v>
                </c:pt>
                <c:pt idx="130">
                  <c:v>143</c:v>
                </c:pt>
                <c:pt idx="131">
                  <c:v>290</c:v>
                </c:pt>
                <c:pt idx="132">
                  <c:v>256</c:v>
                </c:pt>
                <c:pt idx="133">
                  <c:v>167</c:v>
                </c:pt>
                <c:pt idx="134">
                  <c:v>248</c:v>
                </c:pt>
                <c:pt idx="135">
                  <c:v>218</c:v>
                </c:pt>
                <c:pt idx="136">
                  <c:v>295</c:v>
                </c:pt>
                <c:pt idx="137">
                  <c:v>380</c:v>
                </c:pt>
                <c:pt idx="138">
                  <c:v>211</c:v>
                </c:pt>
                <c:pt idx="139">
                  <c:v>337</c:v>
                </c:pt>
                <c:pt idx="140">
                  <c:v>262</c:v>
                </c:pt>
                <c:pt idx="141">
                  <c:v>341</c:v>
                </c:pt>
                <c:pt idx="142">
                  <c:v>436</c:v>
                </c:pt>
                <c:pt idx="143">
                  <c:v>374</c:v>
                </c:pt>
                <c:pt idx="144">
                  <c:v>289</c:v>
                </c:pt>
                <c:pt idx="145">
                  <c:v>333</c:v>
                </c:pt>
                <c:pt idx="146">
                  <c:v>406</c:v>
                </c:pt>
                <c:pt idx="147">
                  <c:v>492</c:v>
                </c:pt>
                <c:pt idx="148">
                  <c:v>359</c:v>
                </c:pt>
                <c:pt idx="149">
                  <c:v>276</c:v>
                </c:pt>
                <c:pt idx="150">
                  <c:v>623</c:v>
                </c:pt>
                <c:pt idx="151">
                  <c:v>548</c:v>
                </c:pt>
                <c:pt idx="152">
                  <c:v>369</c:v>
                </c:pt>
                <c:pt idx="153">
                  <c:v>598</c:v>
                </c:pt>
                <c:pt idx="154">
                  <c:v>354</c:v>
                </c:pt>
                <c:pt idx="155">
                  <c:v>403</c:v>
                </c:pt>
                <c:pt idx="156">
                  <c:v>686</c:v>
                </c:pt>
                <c:pt idx="157">
                  <c:v>444</c:v>
                </c:pt>
                <c:pt idx="158">
                  <c:v>421</c:v>
                </c:pt>
                <c:pt idx="159">
                  <c:v>455</c:v>
                </c:pt>
                <c:pt idx="160">
                  <c:v>374</c:v>
                </c:pt>
                <c:pt idx="161">
                  <c:v>310</c:v>
                </c:pt>
                <c:pt idx="162">
                  <c:v>321</c:v>
                </c:pt>
                <c:pt idx="163">
                  <c:v>400</c:v>
                </c:pt>
                <c:pt idx="164">
                  <c:v>256</c:v>
                </c:pt>
                <c:pt idx="165">
                  <c:v>360</c:v>
                </c:pt>
                <c:pt idx="166">
                  <c:v>301</c:v>
                </c:pt>
                <c:pt idx="167">
                  <c:v>267</c:v>
                </c:pt>
                <c:pt idx="168">
                  <c:v>266</c:v>
                </c:pt>
                <c:pt idx="169">
                  <c:v>217</c:v>
                </c:pt>
                <c:pt idx="170">
                  <c:v>208</c:v>
                </c:pt>
                <c:pt idx="171">
                  <c:v>231</c:v>
                </c:pt>
                <c:pt idx="172">
                  <c:v>170</c:v>
                </c:pt>
                <c:pt idx="173">
                  <c:v>173</c:v>
                </c:pt>
                <c:pt idx="174">
                  <c:v>202</c:v>
                </c:pt>
                <c:pt idx="175">
                  <c:v>109</c:v>
                </c:pt>
                <c:pt idx="176">
                  <c:v>146</c:v>
                </c:pt>
                <c:pt idx="177">
                  <c:v>142</c:v>
                </c:pt>
                <c:pt idx="178">
                  <c:v>110</c:v>
                </c:pt>
                <c:pt idx="179">
                  <c:v>111</c:v>
                </c:pt>
                <c:pt idx="180">
                  <c:v>90</c:v>
                </c:pt>
                <c:pt idx="181">
                  <c:v>108</c:v>
                </c:pt>
                <c:pt idx="182">
                  <c:v>71</c:v>
                </c:pt>
                <c:pt idx="183">
                  <c:v>63</c:v>
                </c:pt>
                <c:pt idx="184">
                  <c:v>87</c:v>
                </c:pt>
                <c:pt idx="185">
                  <c:v>110</c:v>
                </c:pt>
                <c:pt idx="186">
                  <c:v>75</c:v>
                </c:pt>
                <c:pt idx="187">
                  <c:v>71</c:v>
                </c:pt>
                <c:pt idx="188">
                  <c:v>62</c:v>
                </c:pt>
                <c:pt idx="189">
                  <c:v>38</c:v>
                </c:pt>
                <c:pt idx="190">
                  <c:v>48</c:v>
                </c:pt>
                <c:pt idx="191">
                  <c:v>70</c:v>
                </c:pt>
                <c:pt idx="192">
                  <c:v>47</c:v>
                </c:pt>
                <c:pt idx="193">
                  <c:v>40</c:v>
                </c:pt>
                <c:pt idx="194">
                  <c:v>35</c:v>
                </c:pt>
                <c:pt idx="195">
                  <c:v>41</c:v>
                </c:pt>
                <c:pt idx="196">
                  <c:v>30</c:v>
                </c:pt>
                <c:pt idx="197">
                  <c:v>39</c:v>
                </c:pt>
                <c:pt idx="198">
                  <c:v>41</c:v>
                </c:pt>
                <c:pt idx="199">
                  <c:v>25</c:v>
                </c:pt>
                <c:pt idx="200">
                  <c:v>45</c:v>
                </c:pt>
                <c:pt idx="201">
                  <c:v>20</c:v>
                </c:pt>
                <c:pt idx="202">
                  <c:v>13</c:v>
                </c:pt>
                <c:pt idx="203">
                  <c:v>11</c:v>
                </c:pt>
                <c:pt idx="204">
                  <c:v>28</c:v>
                </c:pt>
                <c:pt idx="205">
                  <c:v>14</c:v>
                </c:pt>
                <c:pt idx="206">
                  <c:v>11</c:v>
                </c:pt>
                <c:pt idx="207">
                  <c:v>13</c:v>
                </c:pt>
                <c:pt idx="208">
                  <c:v>12</c:v>
                </c:pt>
                <c:pt idx="209">
                  <c:v>16</c:v>
                </c:pt>
                <c:pt idx="210">
                  <c:v>5</c:v>
                </c:pt>
                <c:pt idx="211">
                  <c:v>9</c:v>
                </c:pt>
                <c:pt idx="212">
                  <c:v>10</c:v>
                </c:pt>
                <c:pt idx="213">
                  <c:v>14</c:v>
                </c:pt>
                <c:pt idx="214">
                  <c:v>5</c:v>
                </c:pt>
                <c:pt idx="215">
                  <c:v>9</c:v>
                </c:pt>
                <c:pt idx="216">
                  <c:v>10</c:v>
                </c:pt>
                <c:pt idx="217">
                  <c:v>8</c:v>
                </c:pt>
                <c:pt idx="218">
                  <c:v>14</c:v>
                </c:pt>
                <c:pt idx="219">
                  <c:v>5</c:v>
                </c:pt>
                <c:pt idx="220">
                  <c:v>9</c:v>
                </c:pt>
                <c:pt idx="221">
                  <c:v>10</c:v>
                </c:pt>
                <c:pt idx="222">
                  <c:v>14</c:v>
                </c:pt>
                <c:pt idx="223">
                  <c:v>12</c:v>
                </c:pt>
                <c:pt idx="224">
                  <c:v>14</c:v>
                </c:pt>
                <c:pt idx="225">
                  <c:v>11</c:v>
                </c:pt>
                <c:pt idx="226">
                  <c:v>5</c:v>
                </c:pt>
                <c:pt idx="227">
                  <c:v>6</c:v>
                </c:pt>
                <c:pt idx="228">
                  <c:v>2</c:v>
                </c:pt>
                <c:pt idx="229">
                  <c:v>1</c:v>
                </c:pt>
                <c:pt idx="230">
                  <c:v>2</c:v>
                </c:pt>
                <c:pt idx="231">
                  <c:v>3</c:v>
                </c:pt>
                <c:pt idx="232">
                  <c:v>0</c:v>
                </c:pt>
                <c:pt idx="233">
                  <c:v>3</c:v>
                </c:pt>
                <c:pt idx="234">
                  <c:v>5</c:v>
                </c:pt>
                <c:pt idx="235">
                  <c:v>1</c:v>
                </c:pt>
                <c:pt idx="236">
                  <c:v>5</c:v>
                </c:pt>
                <c:pt idx="237">
                  <c:v>7</c:v>
                </c:pt>
                <c:pt idx="238">
                  <c:v>0</c:v>
                </c:pt>
                <c:pt idx="239">
                  <c:v>0</c:v>
                </c:pt>
                <c:pt idx="240">
                  <c:v>2</c:v>
                </c:pt>
                <c:pt idx="241">
                  <c:v>2</c:v>
                </c:pt>
                <c:pt idx="242">
                  <c:v>2</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5</c:v>
                </c:pt>
                <c:pt idx="286">
                  <c:v>1</c:v>
                </c:pt>
                <c:pt idx="287">
                  <c:v>1</c:v>
                </c:pt>
                <c:pt idx="288">
                  <c:v>0</c:v>
                </c:pt>
                <c:pt idx="289">
                  <c:v>0</c:v>
                </c:pt>
                <c:pt idx="290">
                  <c:v>0</c:v>
                </c:pt>
                <c:pt idx="291">
                  <c:v>1</c:v>
                </c:pt>
                <c:pt idx="292">
                  <c:v>2</c:v>
                </c:pt>
                <c:pt idx="293">
                  <c:v>2</c:v>
                </c:pt>
                <c:pt idx="294">
                  <c:v>1</c:v>
                </c:pt>
                <c:pt idx="295">
                  <c:v>3</c:v>
                </c:pt>
                <c:pt idx="296">
                  <c:v>1</c:v>
                </c:pt>
                <c:pt idx="297">
                  <c:v>0</c:v>
                </c:pt>
                <c:pt idx="298">
                  <c:v>0</c:v>
                </c:pt>
                <c:pt idx="299">
                  <c:v>0</c:v>
                </c:pt>
                <c:pt idx="300">
                  <c:v>1</c:v>
                </c:pt>
                <c:pt idx="301">
                  <c:v>2</c:v>
                </c:pt>
                <c:pt idx="302">
                  <c:v>0</c:v>
                </c:pt>
                <c:pt idx="303">
                  <c:v>1</c:v>
                </c:pt>
                <c:pt idx="304">
                  <c:v>3</c:v>
                </c:pt>
                <c:pt idx="305">
                  <c:v>7</c:v>
                </c:pt>
                <c:pt idx="306">
                  <c:v>12</c:v>
                </c:pt>
                <c:pt idx="307">
                  <c:v>3</c:v>
                </c:pt>
                <c:pt idx="308">
                  <c:v>3</c:v>
                </c:pt>
                <c:pt idx="309">
                  <c:v>4</c:v>
                </c:pt>
                <c:pt idx="310">
                  <c:v>3</c:v>
                </c:pt>
                <c:pt idx="311">
                  <c:v>0</c:v>
                </c:pt>
                <c:pt idx="312">
                  <c:v>1</c:v>
                </c:pt>
                <c:pt idx="313">
                  <c:v>1</c:v>
                </c:pt>
                <c:pt idx="314">
                  <c:v>6</c:v>
                </c:pt>
                <c:pt idx="315">
                  <c:v>1</c:v>
                </c:pt>
                <c:pt idx="316">
                  <c:v>0</c:v>
                </c:pt>
                <c:pt idx="317">
                  <c:v>3</c:v>
                </c:pt>
                <c:pt idx="318">
                  <c:v>0</c:v>
                </c:pt>
                <c:pt idx="319">
                  <c:v>2</c:v>
                </c:pt>
                <c:pt idx="320">
                  <c:v>3</c:v>
                </c:pt>
                <c:pt idx="321">
                  <c:v>7</c:v>
                </c:pt>
                <c:pt idx="322">
                  <c:v>2</c:v>
                </c:pt>
                <c:pt idx="323">
                  <c:v>3</c:v>
                </c:pt>
                <c:pt idx="324">
                  <c:v>1</c:v>
                </c:pt>
                <c:pt idx="325">
                  <c:v>1</c:v>
                </c:pt>
                <c:pt idx="326">
                  <c:v>1</c:v>
                </c:pt>
                <c:pt idx="327">
                  <c:v>3</c:v>
                </c:pt>
                <c:pt idx="328">
                  <c:v>0</c:v>
                </c:pt>
                <c:pt idx="329">
                  <c:v>6</c:v>
                </c:pt>
                <c:pt idx="330">
                  <c:v>1</c:v>
                </c:pt>
                <c:pt idx="331">
                  <c:v>2</c:v>
                </c:pt>
                <c:pt idx="332">
                  <c:v>3</c:v>
                </c:pt>
                <c:pt idx="333">
                  <c:v>1</c:v>
                </c:pt>
                <c:pt idx="334">
                  <c:v>1</c:v>
                </c:pt>
                <c:pt idx="335">
                  <c:v>0</c:v>
                </c:pt>
                <c:pt idx="336">
                  <c:v>1</c:v>
                </c:pt>
                <c:pt idx="337">
                  <c:v>0</c:v>
                </c:pt>
                <c:pt idx="338">
                  <c:v>0</c:v>
                </c:pt>
                <c:pt idx="339">
                  <c:v>3</c:v>
                </c:pt>
                <c:pt idx="340">
                  <c:v>3</c:v>
                </c:pt>
                <c:pt idx="341">
                  <c:v>0</c:v>
                </c:pt>
                <c:pt idx="342">
                  <c:v>0</c:v>
                </c:pt>
                <c:pt idx="343">
                  <c:v>1</c:v>
                </c:pt>
                <c:pt idx="344">
                  <c:v>0</c:v>
                </c:pt>
                <c:pt idx="345">
                  <c:v>2</c:v>
                </c:pt>
                <c:pt idx="346">
                  <c:v>2</c:v>
                </c:pt>
                <c:pt idx="347">
                  <c:v>4</c:v>
                </c:pt>
                <c:pt idx="348">
                  <c:v>2</c:v>
                </c:pt>
                <c:pt idx="349">
                  <c:v>3</c:v>
                </c:pt>
                <c:pt idx="350">
                  <c:v>2</c:v>
                </c:pt>
                <c:pt idx="351">
                  <c:v>4</c:v>
                </c:pt>
                <c:pt idx="352">
                  <c:v>0</c:v>
                </c:pt>
                <c:pt idx="353">
                  <c:v>1</c:v>
                </c:pt>
                <c:pt idx="354">
                  <c:v>3</c:v>
                </c:pt>
                <c:pt idx="355">
                  <c:v>0</c:v>
                </c:pt>
                <c:pt idx="356">
                  <c:v>0</c:v>
                </c:pt>
                <c:pt idx="357">
                  <c:v>0</c:v>
                </c:pt>
                <c:pt idx="358">
                  <c:v>0</c:v>
                </c:pt>
                <c:pt idx="359">
                  <c:v>0</c:v>
                </c:pt>
                <c:pt idx="360">
                  <c:v>0</c:v>
                </c:pt>
                <c:pt idx="361">
                  <c:v>2</c:v>
                </c:pt>
                <c:pt idx="362">
                  <c:v>0</c:v>
                </c:pt>
                <c:pt idx="363">
                  <c:v>0</c:v>
                </c:pt>
                <c:pt idx="364">
                  <c:v>0</c:v>
                </c:pt>
                <c:pt idx="365">
                  <c:v>0</c:v>
                </c:pt>
                <c:pt idx="366">
                  <c:v>0</c:v>
                </c:pt>
                <c:pt idx="367">
                  <c:v>0</c:v>
                </c:pt>
                <c:pt idx="368">
                  <c:v>0</c:v>
                </c:pt>
                <c:pt idx="369">
                  <c:v>0</c:v>
                </c:pt>
                <c:pt idx="370">
                  <c:v>0</c:v>
                </c:pt>
                <c:pt idx="371">
                  <c:v>1</c:v>
                </c:pt>
                <c:pt idx="372">
                  <c:v>1</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1</c:v>
                </c:pt>
                <c:pt idx="393">
                  <c:v>0</c:v>
                </c:pt>
                <c:pt idx="394">
                  <c:v>0</c:v>
                </c:pt>
                <c:pt idx="395">
                  <c:v>0</c:v>
                </c:pt>
                <c:pt idx="396">
                  <c:v>0</c:v>
                </c:pt>
                <c:pt idx="397">
                  <c:v>0</c:v>
                </c:pt>
                <c:pt idx="398">
                  <c:v>0</c:v>
                </c:pt>
                <c:pt idx="399">
                  <c:v>0</c:v>
                </c:pt>
                <c:pt idx="400">
                  <c:v>0</c:v>
                </c:pt>
                <c:pt idx="401">
                  <c:v>0</c:v>
                </c:pt>
                <c:pt idx="402">
                  <c:v>0</c:v>
                </c:pt>
                <c:pt idx="403">
                  <c:v>0</c:v>
                </c:pt>
                <c:pt idx="404">
                  <c:v>1</c:v>
                </c:pt>
                <c:pt idx="405">
                  <c:v>0</c:v>
                </c:pt>
                <c:pt idx="406">
                  <c:v>2</c:v>
                </c:pt>
                <c:pt idx="407">
                  <c:v>0</c:v>
                </c:pt>
                <c:pt idx="408">
                  <c:v>0</c:v>
                </c:pt>
                <c:pt idx="409">
                  <c:v>5</c:v>
                </c:pt>
                <c:pt idx="410">
                  <c:v>0</c:v>
                </c:pt>
                <c:pt idx="411">
                  <c:v>3</c:v>
                </c:pt>
                <c:pt idx="412">
                  <c:v>0</c:v>
                </c:pt>
                <c:pt idx="413">
                  <c:v>4</c:v>
                </c:pt>
                <c:pt idx="414">
                  <c:v>1</c:v>
                </c:pt>
                <c:pt idx="415">
                  <c:v>3</c:v>
                </c:pt>
                <c:pt idx="416">
                  <c:v>2</c:v>
                </c:pt>
                <c:pt idx="417">
                  <c:v>2</c:v>
                </c:pt>
                <c:pt idx="418">
                  <c:v>2</c:v>
                </c:pt>
                <c:pt idx="419">
                  <c:v>1</c:v>
                </c:pt>
                <c:pt idx="420">
                  <c:v>0</c:v>
                </c:pt>
                <c:pt idx="421">
                  <c:v>4</c:v>
                </c:pt>
                <c:pt idx="422">
                  <c:v>2</c:v>
                </c:pt>
                <c:pt idx="423">
                  <c:v>1</c:v>
                </c:pt>
                <c:pt idx="424">
                  <c:v>2</c:v>
                </c:pt>
                <c:pt idx="425">
                  <c:v>3</c:v>
                </c:pt>
                <c:pt idx="426">
                  <c:v>1</c:v>
                </c:pt>
                <c:pt idx="427">
                  <c:v>1</c:v>
                </c:pt>
                <c:pt idx="428">
                  <c:v>1</c:v>
                </c:pt>
                <c:pt idx="429">
                  <c:v>0</c:v>
                </c:pt>
                <c:pt idx="430">
                  <c:v>2</c:v>
                </c:pt>
                <c:pt idx="431">
                  <c:v>0</c:v>
                </c:pt>
                <c:pt idx="432">
                  <c:v>1</c:v>
                </c:pt>
                <c:pt idx="433">
                  <c:v>5</c:v>
                </c:pt>
                <c:pt idx="434">
                  <c:v>2</c:v>
                </c:pt>
                <c:pt idx="435">
                  <c:v>1</c:v>
                </c:pt>
                <c:pt idx="436">
                  <c:v>1</c:v>
                </c:pt>
                <c:pt idx="437">
                  <c:v>1</c:v>
                </c:pt>
                <c:pt idx="438">
                  <c:v>1</c:v>
                </c:pt>
                <c:pt idx="439">
                  <c:v>1</c:v>
                </c:pt>
                <c:pt idx="440">
                  <c:v>4</c:v>
                </c:pt>
                <c:pt idx="441">
                  <c:v>1</c:v>
                </c:pt>
                <c:pt idx="442">
                  <c:v>0</c:v>
                </c:pt>
                <c:pt idx="443">
                  <c:v>1</c:v>
                </c:pt>
                <c:pt idx="444">
                  <c:v>0</c:v>
                </c:pt>
                <c:pt idx="445">
                  <c:v>0</c:v>
                </c:pt>
                <c:pt idx="446">
                  <c:v>0</c:v>
                </c:pt>
                <c:pt idx="447">
                  <c:v>1</c:v>
                </c:pt>
                <c:pt idx="448">
                  <c:v>1</c:v>
                </c:pt>
                <c:pt idx="449">
                  <c:v>4</c:v>
                </c:pt>
                <c:pt idx="450">
                  <c:v>10</c:v>
                </c:pt>
                <c:pt idx="451">
                  <c:v>12</c:v>
                </c:pt>
                <c:pt idx="452">
                  <c:v>6</c:v>
                </c:pt>
                <c:pt idx="453">
                  <c:v>6</c:v>
                </c:pt>
                <c:pt idx="454">
                  <c:v>6</c:v>
                </c:pt>
                <c:pt idx="455">
                  <c:v>5</c:v>
                </c:pt>
                <c:pt idx="456">
                  <c:v>10</c:v>
                </c:pt>
                <c:pt idx="457">
                  <c:v>6</c:v>
                </c:pt>
                <c:pt idx="458">
                  <c:v>3</c:v>
                </c:pt>
                <c:pt idx="459">
                  <c:v>6</c:v>
                </c:pt>
                <c:pt idx="460">
                  <c:v>5</c:v>
                </c:pt>
                <c:pt idx="461">
                  <c:v>8</c:v>
                </c:pt>
                <c:pt idx="462">
                  <c:v>11</c:v>
                </c:pt>
                <c:pt idx="463">
                  <c:v>3</c:v>
                </c:pt>
                <c:pt idx="464">
                  <c:v>1</c:v>
                </c:pt>
                <c:pt idx="465">
                  <c:v>4</c:v>
                </c:pt>
                <c:pt idx="466">
                  <c:v>1</c:v>
                </c:pt>
                <c:pt idx="467">
                  <c:v>4</c:v>
                </c:pt>
                <c:pt idx="468">
                  <c:v>1</c:v>
                </c:pt>
                <c:pt idx="469">
                  <c:v>6</c:v>
                </c:pt>
                <c:pt idx="470">
                  <c:v>3</c:v>
                </c:pt>
                <c:pt idx="471">
                  <c:v>8</c:v>
                </c:pt>
                <c:pt idx="472">
                  <c:v>1</c:v>
                </c:pt>
                <c:pt idx="473">
                  <c:v>2</c:v>
                </c:pt>
                <c:pt idx="474">
                  <c:v>3</c:v>
                </c:pt>
                <c:pt idx="475">
                  <c:v>1</c:v>
                </c:pt>
                <c:pt idx="476">
                  <c:v>8</c:v>
                </c:pt>
                <c:pt idx="477">
                  <c:v>1</c:v>
                </c:pt>
                <c:pt idx="478">
                  <c:v>1</c:v>
                </c:pt>
                <c:pt idx="479">
                  <c:v>3</c:v>
                </c:pt>
                <c:pt idx="480">
                  <c:v>2</c:v>
                </c:pt>
                <c:pt idx="481">
                  <c:v>3</c:v>
                </c:pt>
                <c:pt idx="482">
                  <c:v>2</c:v>
                </c:pt>
                <c:pt idx="483">
                  <c:v>2</c:v>
                </c:pt>
                <c:pt idx="484">
                  <c:v>2</c:v>
                </c:pt>
                <c:pt idx="485">
                  <c:v>2</c:v>
                </c:pt>
                <c:pt idx="486">
                  <c:v>0</c:v>
                </c:pt>
                <c:pt idx="487">
                  <c:v>3</c:v>
                </c:pt>
                <c:pt idx="488">
                  <c:v>0</c:v>
                </c:pt>
                <c:pt idx="489">
                  <c:v>1</c:v>
                </c:pt>
                <c:pt idx="490">
                  <c:v>2</c:v>
                </c:pt>
                <c:pt idx="491">
                  <c:v>2</c:v>
                </c:pt>
                <c:pt idx="492">
                  <c:v>0</c:v>
                </c:pt>
                <c:pt idx="493">
                  <c:v>0</c:v>
                </c:pt>
                <c:pt idx="494">
                  <c:v>1</c:v>
                </c:pt>
                <c:pt idx="495">
                  <c:v>3</c:v>
                </c:pt>
                <c:pt idx="496">
                  <c:v>0</c:v>
                </c:pt>
                <c:pt idx="497">
                  <c:v>0</c:v>
                </c:pt>
                <c:pt idx="498">
                  <c:v>3</c:v>
                </c:pt>
                <c:pt idx="499">
                  <c:v>2</c:v>
                </c:pt>
                <c:pt idx="500">
                  <c:v>10</c:v>
                </c:pt>
                <c:pt idx="501">
                  <c:v>10</c:v>
                </c:pt>
                <c:pt idx="502">
                  <c:v>20</c:v>
                </c:pt>
                <c:pt idx="503">
                  <c:v>18</c:v>
                </c:pt>
                <c:pt idx="504">
                  <c:v>14</c:v>
                </c:pt>
                <c:pt idx="505">
                  <c:v>15</c:v>
                </c:pt>
                <c:pt idx="506">
                  <c:v>23</c:v>
                </c:pt>
                <c:pt idx="507">
                  <c:v>27</c:v>
                </c:pt>
                <c:pt idx="508">
                  <c:v>14</c:v>
                </c:pt>
                <c:pt idx="509">
                  <c:v>12</c:v>
                </c:pt>
                <c:pt idx="510">
                  <c:v>12</c:v>
                </c:pt>
                <c:pt idx="511">
                  <c:v>12</c:v>
                </c:pt>
                <c:pt idx="512">
                  <c:v>10</c:v>
                </c:pt>
                <c:pt idx="513">
                  <c:v>8</c:v>
                </c:pt>
                <c:pt idx="514">
                  <c:v>7</c:v>
                </c:pt>
                <c:pt idx="515">
                  <c:v>3</c:v>
                </c:pt>
                <c:pt idx="516">
                  <c:v>2</c:v>
                </c:pt>
                <c:pt idx="517">
                  <c:v>4</c:v>
                </c:pt>
                <c:pt idx="518">
                  <c:v>2</c:v>
                </c:pt>
                <c:pt idx="519">
                  <c:v>5</c:v>
                </c:pt>
                <c:pt idx="520">
                  <c:v>1</c:v>
                </c:pt>
                <c:pt idx="521">
                  <c:v>6</c:v>
                </c:pt>
                <c:pt idx="522">
                  <c:v>6</c:v>
                </c:pt>
                <c:pt idx="523">
                  <c:v>29</c:v>
                </c:pt>
                <c:pt idx="524">
                  <c:v>12</c:v>
                </c:pt>
                <c:pt idx="525">
                  <c:v>11</c:v>
                </c:pt>
                <c:pt idx="526">
                  <c:v>20</c:v>
                </c:pt>
                <c:pt idx="527">
                  <c:v>20</c:v>
                </c:pt>
                <c:pt idx="528">
                  <c:v>23</c:v>
                </c:pt>
                <c:pt idx="529">
                  <c:v>15</c:v>
                </c:pt>
                <c:pt idx="530">
                  <c:v>21</c:v>
                </c:pt>
                <c:pt idx="531">
                  <c:v>25</c:v>
                </c:pt>
                <c:pt idx="532">
                  <c:v>22</c:v>
                </c:pt>
                <c:pt idx="533">
                  <c:v>23</c:v>
                </c:pt>
                <c:pt idx="534">
                  <c:v>24</c:v>
                </c:pt>
                <c:pt idx="535">
                  <c:v>57</c:v>
                </c:pt>
                <c:pt idx="536">
                  <c:v>56</c:v>
                </c:pt>
                <c:pt idx="537">
                  <c:v>61</c:v>
                </c:pt>
                <c:pt idx="538">
                  <c:v>65</c:v>
                </c:pt>
                <c:pt idx="539">
                  <c:v>65</c:v>
                </c:pt>
                <c:pt idx="540">
                  <c:v>48</c:v>
                </c:pt>
                <c:pt idx="541">
                  <c:v>45</c:v>
                </c:pt>
                <c:pt idx="542">
                  <c:v>79</c:v>
                </c:pt>
                <c:pt idx="543">
                  <c:v>81</c:v>
                </c:pt>
                <c:pt idx="544">
                  <c:v>62</c:v>
                </c:pt>
                <c:pt idx="545">
                  <c:v>86</c:v>
                </c:pt>
                <c:pt idx="546">
                  <c:v>72</c:v>
                </c:pt>
                <c:pt idx="547">
                  <c:v>72</c:v>
                </c:pt>
                <c:pt idx="548">
                  <c:v>121</c:v>
                </c:pt>
                <c:pt idx="549">
                  <c:v>177</c:v>
                </c:pt>
                <c:pt idx="550">
                  <c:v>204</c:v>
                </c:pt>
                <c:pt idx="551">
                  <c:v>187</c:v>
                </c:pt>
                <c:pt idx="552">
                  <c:v>176</c:v>
                </c:pt>
                <c:pt idx="553">
                  <c:v>242</c:v>
                </c:pt>
                <c:pt idx="554">
                  <c:v>244</c:v>
                </c:pt>
                <c:pt idx="555">
                  <c:v>216</c:v>
                </c:pt>
                <c:pt idx="556">
                  <c:v>316</c:v>
                </c:pt>
                <c:pt idx="557">
                  <c:v>336</c:v>
                </c:pt>
                <c:pt idx="558">
                  <c:v>438</c:v>
                </c:pt>
                <c:pt idx="559">
                  <c:v>384</c:v>
                </c:pt>
                <c:pt idx="560">
                  <c:v>461</c:v>
                </c:pt>
                <c:pt idx="561">
                  <c:v>436</c:v>
                </c:pt>
                <c:pt idx="562">
                  <c:v>394</c:v>
                </c:pt>
                <c:pt idx="563">
                  <c:v>499</c:v>
                </c:pt>
                <c:pt idx="564">
                  <c:v>510</c:v>
                </c:pt>
                <c:pt idx="565">
                  <c:v>509</c:v>
                </c:pt>
                <c:pt idx="566">
                  <c:v>498</c:v>
                </c:pt>
                <c:pt idx="567">
                  <c:v>559</c:v>
                </c:pt>
                <c:pt idx="568">
                  <c:v>585</c:v>
                </c:pt>
                <c:pt idx="569">
                  <c:v>615</c:v>
                </c:pt>
                <c:pt idx="570">
                  <c:v>757</c:v>
                </c:pt>
                <c:pt idx="571">
                  <c:v>718</c:v>
                </c:pt>
                <c:pt idx="572">
                  <c:v>838</c:v>
                </c:pt>
                <c:pt idx="573">
                  <c:v>771</c:v>
                </c:pt>
                <c:pt idx="574">
                  <c:v>698</c:v>
                </c:pt>
                <c:pt idx="575">
                  <c:v>995</c:v>
                </c:pt>
                <c:pt idx="576">
                  <c:v>948</c:v>
                </c:pt>
                <c:pt idx="577">
                  <c:v>1438</c:v>
                </c:pt>
              </c:numCache>
            </c:numRef>
          </c:val>
          <c:extLst>
            <c:ext xmlns:c16="http://schemas.microsoft.com/office/drawing/2014/chart" uri="{C3380CC4-5D6E-409C-BE32-E72D297353CC}">
              <c16:uniqueId val="{00000000-45A3-4EB3-AD32-A658B6BB1BBF}"/>
            </c:ext>
          </c:extLst>
        </c:ser>
        <c:dLbls>
          <c:showLegendKey val="0"/>
          <c:showVal val="0"/>
          <c:showCatName val="0"/>
          <c:showSerName val="0"/>
          <c:showPercent val="0"/>
          <c:showBubbleSize val="0"/>
        </c:dLbls>
        <c:gapWidth val="219"/>
        <c:overlap val="-27"/>
        <c:axId val="543442936"/>
        <c:axId val="543438016"/>
      </c:barChart>
      <c:catAx>
        <c:axId val="543442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3438016"/>
        <c:crosses val="autoZero"/>
        <c:auto val="1"/>
        <c:lblAlgn val="ctr"/>
        <c:lblOffset val="100"/>
        <c:noMultiLvlLbl val="0"/>
      </c:catAx>
      <c:valAx>
        <c:axId val="543438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3442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FY 21 Users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EEF-43E0-9A3F-F275AFB02F7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EEF-43E0-9A3F-F275AFB02F7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EEF-43E0-9A3F-F275AFB02F74}"/>
              </c:ext>
            </c:extLst>
          </c:dPt>
          <c:cat>
            <c:strRef>
              <c:f>Sheet1!$A$2:$A$4</c:f>
              <c:strCache>
                <c:ptCount val="3"/>
                <c:pt idx="0">
                  <c:v>Victoria</c:v>
                </c:pt>
                <c:pt idx="1">
                  <c:v>Interstate</c:v>
                </c:pt>
                <c:pt idx="2">
                  <c:v>International</c:v>
                </c:pt>
              </c:strCache>
            </c:strRef>
          </c:cat>
          <c:val>
            <c:numRef>
              <c:f>Sheet1!$B$2:$B$4</c:f>
              <c:numCache>
                <c:formatCode>General</c:formatCode>
                <c:ptCount val="3"/>
                <c:pt idx="0">
                  <c:v>2273</c:v>
                </c:pt>
                <c:pt idx="1">
                  <c:v>1171</c:v>
                </c:pt>
                <c:pt idx="2">
                  <c:v>349</c:v>
                </c:pt>
              </c:numCache>
            </c:numRef>
          </c:val>
          <c:extLst>
            <c:ext xmlns:c16="http://schemas.microsoft.com/office/drawing/2014/chart" uri="{C3380CC4-5D6E-409C-BE32-E72D297353CC}">
              <c16:uniqueId val="{00000000-355E-4F9A-8D7E-8827E4E01A0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FY 19 Users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FY 19 Users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457-4AEF-824F-63A38BD98CF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457-4AEF-824F-63A38BD98CF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457-4AEF-824F-63A38BD98CFE}"/>
              </c:ext>
            </c:extLst>
          </c:dPt>
          <c:cat>
            <c:strRef>
              <c:f>Sheet1!$A$2:$A$4</c:f>
              <c:strCache>
                <c:ptCount val="3"/>
                <c:pt idx="0">
                  <c:v>Victoria</c:v>
                </c:pt>
                <c:pt idx="1">
                  <c:v>Interstate</c:v>
                </c:pt>
                <c:pt idx="2">
                  <c:v>International</c:v>
                </c:pt>
              </c:strCache>
            </c:strRef>
          </c:cat>
          <c:val>
            <c:numRef>
              <c:f>Sheet1!$B$2:$B$4</c:f>
              <c:numCache>
                <c:formatCode>General</c:formatCode>
                <c:ptCount val="3"/>
                <c:pt idx="0">
                  <c:v>3073</c:v>
                </c:pt>
                <c:pt idx="1">
                  <c:v>1739</c:v>
                </c:pt>
                <c:pt idx="2">
                  <c:v>519</c:v>
                </c:pt>
              </c:numCache>
            </c:numRef>
          </c:val>
          <c:extLst>
            <c:ext xmlns:c16="http://schemas.microsoft.com/office/drawing/2014/chart" uri="{C3380CC4-5D6E-409C-BE32-E72D297353CC}">
              <c16:uniqueId val="{00000006-0457-4AEF-824F-63A38BD98CF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0.00441</cdr:x>
      <cdr:y>0.93467</cdr:y>
    </cdr:from>
    <cdr:to>
      <cdr:x>0.23204</cdr:x>
      <cdr:y>1</cdr:y>
    </cdr:to>
    <cdr:sp macro="" textlink="">
      <cdr:nvSpPr>
        <cdr:cNvPr id="2" name="TextBox 1">
          <a:extLst xmlns:a="http://schemas.openxmlformats.org/drawingml/2006/main">
            <a:ext uri="{FF2B5EF4-FFF2-40B4-BE49-F238E27FC236}">
              <a16:creationId xmlns:a16="http://schemas.microsoft.com/office/drawing/2014/main" id="{5F793FFB-CE29-4889-8CDD-C40B13ADA470}"/>
            </a:ext>
          </a:extLst>
        </cdr:cNvPr>
        <cdr:cNvSpPr txBox="1"/>
      </cdr:nvSpPr>
      <cdr:spPr>
        <a:xfrm xmlns:a="http://schemas.openxmlformats.org/drawingml/2006/main">
          <a:off x="52509" y="5283756"/>
          <a:ext cx="2712376"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AU" dirty="0"/>
            <a:t>Source: Victoria DHHS</a:t>
          </a:r>
        </a:p>
      </cdr:txBody>
    </cdr:sp>
  </cdr:relSizeAnchor>
</c:userShapes>
</file>

<file path=ppt/drawings/drawing2.xml><?xml version="1.0" encoding="utf-8"?>
<c:userShapes xmlns:c="http://schemas.openxmlformats.org/drawingml/2006/chart">
  <cdr:relSizeAnchor xmlns:cdr="http://schemas.openxmlformats.org/drawingml/2006/chartDrawing">
    <cdr:from>
      <cdr:x>0.00441</cdr:x>
      <cdr:y>0.93467</cdr:y>
    </cdr:from>
    <cdr:to>
      <cdr:x>0.23204</cdr:x>
      <cdr:y>1</cdr:y>
    </cdr:to>
    <cdr:sp macro="" textlink="">
      <cdr:nvSpPr>
        <cdr:cNvPr id="2" name="TextBox 1">
          <a:extLst xmlns:a="http://schemas.openxmlformats.org/drawingml/2006/main">
            <a:ext uri="{FF2B5EF4-FFF2-40B4-BE49-F238E27FC236}">
              <a16:creationId xmlns:a16="http://schemas.microsoft.com/office/drawing/2014/main" id="{5F793FFB-CE29-4889-8CDD-C40B13ADA470}"/>
            </a:ext>
          </a:extLst>
        </cdr:cNvPr>
        <cdr:cNvSpPr txBox="1"/>
      </cdr:nvSpPr>
      <cdr:spPr>
        <a:xfrm xmlns:a="http://schemas.openxmlformats.org/drawingml/2006/main">
          <a:off x="52509" y="5283756"/>
          <a:ext cx="2712376"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AU" dirty="0"/>
            <a:t>Source: Victoria DHHS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3B2E55-CA65-406F-8C8B-1B0015B13B53}" type="datetimeFigureOut">
              <a:rPr lang="en-AU" smtClean="0"/>
              <a:t>6/10/2021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BB887-DCEB-4A27-85FB-F5301EC3323F}" type="slidenum">
              <a:rPr lang="en-AU" smtClean="0"/>
              <a:t>‹#›</a:t>
            </a:fld>
            <a:endParaRPr lang="en-AU"/>
          </a:p>
        </p:txBody>
      </p:sp>
    </p:spTree>
    <p:extLst>
      <p:ext uri="{BB962C8B-B14F-4D97-AF65-F5344CB8AC3E}">
        <p14:creationId xmlns:p14="http://schemas.microsoft.com/office/powerpoint/2010/main" val="3998005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2BB887-DCEB-4A27-85FB-F5301EC3323F}" type="slidenum">
              <a:rPr lang="en-AU" smtClean="0"/>
              <a:t>1</a:t>
            </a:fld>
            <a:endParaRPr lang="en-AU"/>
          </a:p>
        </p:txBody>
      </p:sp>
    </p:spTree>
    <p:extLst>
      <p:ext uri="{BB962C8B-B14F-4D97-AF65-F5344CB8AC3E}">
        <p14:creationId xmlns:p14="http://schemas.microsoft.com/office/powerpoint/2010/main" val="2266423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Our first wave ended mid-April with new cases stabilizing to approximately 10 every day.</a:t>
            </a:r>
          </a:p>
        </p:txBody>
      </p:sp>
      <p:sp>
        <p:nvSpPr>
          <p:cNvPr id="4" name="Slide Number Placeholder 3"/>
          <p:cNvSpPr>
            <a:spLocks noGrp="1"/>
          </p:cNvSpPr>
          <p:nvPr>
            <p:ph type="sldNum" sz="quarter" idx="5"/>
          </p:nvPr>
        </p:nvSpPr>
        <p:spPr/>
        <p:txBody>
          <a:bodyPr/>
          <a:lstStyle/>
          <a:p>
            <a:fld id="{4C2BB887-DCEB-4A27-85FB-F5301EC3323F}" type="slidenum">
              <a:rPr lang="en-AU" smtClean="0"/>
              <a:t>12</a:t>
            </a:fld>
            <a:endParaRPr lang="en-AU"/>
          </a:p>
        </p:txBody>
      </p:sp>
    </p:spTree>
    <p:extLst>
      <p:ext uri="{BB962C8B-B14F-4D97-AF65-F5344CB8AC3E}">
        <p14:creationId xmlns:p14="http://schemas.microsoft.com/office/powerpoint/2010/main" val="1407309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Of course Covid didn’t end there.  </a:t>
            </a:r>
          </a:p>
          <a:p>
            <a:pPr marL="171450" indent="-171450">
              <a:buFont typeface="Arial" panose="020B0604020202020204" pitchFamily="34" charset="0"/>
              <a:buChar char="•"/>
            </a:pPr>
            <a:r>
              <a:rPr lang="en-AU" dirty="0"/>
              <a:t>The second Wave kicked off shortly after the first.  </a:t>
            </a:r>
          </a:p>
          <a:p>
            <a:pPr marL="171450" indent="-171450">
              <a:buFont typeface="Arial" panose="020B0604020202020204" pitchFamily="34" charset="0"/>
              <a:buChar char="•"/>
            </a:pPr>
            <a:r>
              <a:rPr lang="en-AU" dirty="0"/>
              <a:t>23</a:t>
            </a:r>
            <a:r>
              <a:rPr lang="en-AU" baseline="30000" dirty="0"/>
              <a:t>rd</a:t>
            </a:r>
            <a:r>
              <a:rPr lang="en-AU" dirty="0"/>
              <a:t> July the Victorian government announced new restrictions.</a:t>
            </a:r>
          </a:p>
        </p:txBody>
      </p:sp>
      <p:sp>
        <p:nvSpPr>
          <p:cNvPr id="4" name="Slide Number Placeholder 3"/>
          <p:cNvSpPr>
            <a:spLocks noGrp="1"/>
          </p:cNvSpPr>
          <p:nvPr>
            <p:ph type="sldNum" sz="quarter" idx="5"/>
          </p:nvPr>
        </p:nvSpPr>
        <p:spPr/>
        <p:txBody>
          <a:bodyPr/>
          <a:lstStyle/>
          <a:p>
            <a:fld id="{4C2BB887-DCEB-4A27-85FB-F5301EC3323F}" type="slidenum">
              <a:rPr lang="en-AU" smtClean="0"/>
              <a:t>13</a:t>
            </a:fld>
            <a:endParaRPr lang="en-AU"/>
          </a:p>
        </p:txBody>
      </p:sp>
    </p:spTree>
    <p:extLst>
      <p:ext uri="{BB962C8B-B14F-4D97-AF65-F5344CB8AC3E}">
        <p14:creationId xmlns:p14="http://schemas.microsoft.com/office/powerpoint/2010/main" val="2906381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During the 2</a:t>
            </a:r>
            <a:r>
              <a:rPr lang="en-AU" baseline="30000" dirty="0"/>
              <a:t>nd</a:t>
            </a:r>
            <a:r>
              <a:rPr lang="en-AU" dirty="0"/>
              <a:t> wave lockdown restrictions were slightly relaxed for the synchrotron.  </a:t>
            </a:r>
          </a:p>
          <a:p>
            <a:pPr marL="171450" indent="-171450">
              <a:buFont typeface="Arial" panose="020B0604020202020204" pitchFamily="34" charset="0"/>
              <a:buChar char="•"/>
            </a:pPr>
            <a:r>
              <a:rPr lang="en-AU" dirty="0"/>
              <a:t>In addition to covid and national security research, users with time sensitive research were allowed</a:t>
            </a:r>
          </a:p>
          <a:p>
            <a:pPr marL="171450" indent="-171450">
              <a:buFont typeface="Arial" panose="020B0604020202020204" pitchFamily="34" charset="0"/>
              <a:buChar char="•"/>
            </a:pPr>
            <a:r>
              <a:rPr lang="en-AU" dirty="0"/>
              <a:t>And we were able to continue construction work to support future beamlines.</a:t>
            </a:r>
          </a:p>
          <a:p>
            <a:pPr marL="171450" indent="-171450">
              <a:buFont typeface="Arial" panose="020B0604020202020204" pitchFamily="34" charset="0"/>
              <a:buChar char="•"/>
            </a:pPr>
            <a:r>
              <a:rPr lang="en-AU" dirty="0"/>
              <a:t>The synchrotron resumed its normal operating schedule and operators returned to work full time</a:t>
            </a:r>
          </a:p>
          <a:p>
            <a:pPr marL="171450" indent="-171450">
              <a:buFont typeface="Arial" panose="020B0604020202020204" pitchFamily="34" charset="0"/>
              <a:buChar char="•"/>
            </a:pPr>
            <a:r>
              <a:rPr lang="en-AU" dirty="0"/>
              <a:t>The Victorian government required mandatory temperature screening for all worksites, including the synchrotron.</a:t>
            </a:r>
          </a:p>
          <a:p>
            <a:pPr marL="171450" indent="-171450">
              <a:buFont typeface="Arial" panose="020B0604020202020204" pitchFamily="34" charset="0"/>
              <a:buChar char="•"/>
            </a:pPr>
            <a:r>
              <a:rPr lang="en-AU" dirty="0"/>
              <a:t>Because of the loosened restrictions on allowed research, more users and staff were on site, but most staff continued to work from home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2BB887-DCEB-4A27-85FB-F5301EC3323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363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What didn’t work</a:t>
            </a:r>
          </a:p>
          <a:p>
            <a:pPr marL="628650" lvl="1" indent="-171450">
              <a:buFont typeface="Arial" panose="020B0604020202020204" pitchFamily="34" charset="0"/>
              <a:buChar char="•"/>
            </a:pPr>
            <a:r>
              <a:rPr lang="en-AU" dirty="0"/>
              <a:t>For Covid tracing a “close contact” constitutes two individuals being less than 1.5 m apart for 15 minutes or more.  In practice it’s impossible to guarantee that two operators spend less than 15 minutes together for an entire shift.</a:t>
            </a:r>
          </a:p>
          <a:p>
            <a:pPr marL="628650" lvl="1" indent="-171450">
              <a:buFont typeface="Arial" panose="020B0604020202020204" pitchFamily="34" charset="0"/>
              <a:buChar char="•"/>
            </a:pPr>
            <a:r>
              <a:rPr lang="en-AU" dirty="0"/>
              <a:t>Users and construction workers were lax about masking requirements, and had to be reminded constantly</a:t>
            </a:r>
          </a:p>
          <a:p>
            <a:pPr marL="171450" indent="-171450">
              <a:buFont typeface="Arial" panose="020B0604020202020204" pitchFamily="34" charset="0"/>
              <a:buChar char="•"/>
            </a:pPr>
            <a:endParaRPr lang="en-AU" dirty="0"/>
          </a:p>
          <a:p>
            <a:r>
              <a:rPr lang="en-AU" dirty="0"/>
              <a:t>What did work:</a:t>
            </a:r>
          </a:p>
          <a:p>
            <a:pPr marL="628650" lvl="1" indent="-171450">
              <a:buFont typeface="Arial" panose="020B0604020202020204" pitchFamily="34" charset="0"/>
              <a:buChar char="•"/>
            </a:pPr>
            <a:r>
              <a:rPr lang="en-AU" dirty="0"/>
              <a:t>PPE for full time staff</a:t>
            </a:r>
          </a:p>
          <a:p>
            <a:endParaRPr lang="en-AU" dirty="0"/>
          </a:p>
        </p:txBody>
      </p:sp>
      <p:sp>
        <p:nvSpPr>
          <p:cNvPr id="4" name="Slide Number Placeholder 3"/>
          <p:cNvSpPr>
            <a:spLocks noGrp="1"/>
          </p:cNvSpPr>
          <p:nvPr>
            <p:ph type="sldNum" sz="quarter" idx="5"/>
          </p:nvPr>
        </p:nvSpPr>
        <p:spPr/>
        <p:txBody>
          <a:bodyPr/>
          <a:lstStyle/>
          <a:p>
            <a:fld id="{4C2BB887-DCEB-4A27-85FB-F5301EC3323F}" type="slidenum">
              <a:rPr lang="en-AU" smtClean="0"/>
              <a:t>15</a:t>
            </a:fld>
            <a:endParaRPr lang="en-AU"/>
          </a:p>
        </p:txBody>
      </p:sp>
    </p:spTree>
    <p:extLst>
      <p:ext uri="{BB962C8B-B14F-4D97-AF65-F5344CB8AC3E}">
        <p14:creationId xmlns:p14="http://schemas.microsoft.com/office/powerpoint/2010/main" val="3637110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Finally after two waves on 26</a:t>
            </a:r>
            <a:r>
              <a:rPr lang="en-AU" baseline="30000" dirty="0"/>
              <a:t>th</a:t>
            </a:r>
            <a:r>
              <a:rPr lang="en-AU" dirty="0"/>
              <a:t> October 2020 Victoria records its first day since February with 0 new cases of covid and 0 deaths. Wave 2 has ended, and a sense of guarded normalcy returns to Melbourne.</a:t>
            </a:r>
          </a:p>
        </p:txBody>
      </p:sp>
      <p:sp>
        <p:nvSpPr>
          <p:cNvPr id="4" name="Slide Number Placeholder 3"/>
          <p:cNvSpPr>
            <a:spLocks noGrp="1"/>
          </p:cNvSpPr>
          <p:nvPr>
            <p:ph type="sldNum" sz="quarter" idx="5"/>
          </p:nvPr>
        </p:nvSpPr>
        <p:spPr/>
        <p:txBody>
          <a:bodyPr/>
          <a:lstStyle/>
          <a:p>
            <a:fld id="{4C2BB887-DCEB-4A27-85FB-F5301EC3323F}" type="slidenum">
              <a:rPr lang="en-AU" smtClean="0"/>
              <a:t>17</a:t>
            </a:fld>
            <a:endParaRPr lang="en-AU"/>
          </a:p>
        </p:txBody>
      </p:sp>
    </p:spTree>
    <p:extLst>
      <p:ext uri="{BB962C8B-B14F-4D97-AF65-F5344CB8AC3E}">
        <p14:creationId xmlns:p14="http://schemas.microsoft.com/office/powerpoint/2010/main" val="3412704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During this time the synchrotron was able to run normally.</a:t>
            </a:r>
          </a:p>
          <a:p>
            <a:pPr marL="171450" indent="-171450">
              <a:buFont typeface="Arial" panose="020B0604020202020204" pitchFamily="34" charset="0"/>
              <a:buChar char="•"/>
            </a:pPr>
            <a:r>
              <a:rPr lang="en-AU" dirty="0"/>
              <a:t>Workers were allowed on site for any work that couldn’t be done remotely.</a:t>
            </a:r>
          </a:p>
          <a:p>
            <a:pPr marL="171450" indent="-171450">
              <a:buFont typeface="Arial" panose="020B0604020202020204" pitchFamily="34" charset="0"/>
              <a:buChar char="•"/>
            </a:pPr>
            <a:r>
              <a:rPr lang="en-AU" dirty="0"/>
              <a:t>This meant for the first time since the pandemic began the majority of workers were returning to the site, and also with interstate travel restrictions eased users were coming from other Australian states.</a:t>
            </a:r>
          </a:p>
          <a:p>
            <a:pPr marL="171450" indent="-171450">
              <a:buFont typeface="Arial" panose="020B0604020202020204" pitchFamily="34" charset="0"/>
              <a:buChar char="•"/>
            </a:pPr>
            <a:r>
              <a:rPr lang="en-AU" dirty="0"/>
              <a:t>Also during this time Victoria had strict testing requirements – anyone with cold or flu symptoms was to get a Covid test and isolate while awaiting a result – typically 24 to 48 hours.</a:t>
            </a:r>
          </a:p>
          <a:p>
            <a:pPr marL="0" indent="0">
              <a:buFont typeface="Arial" panose="020B0604020202020204" pitchFamily="34" charset="0"/>
              <a:buNone/>
            </a:pPr>
            <a:endParaRPr lang="en-AU" dirty="0"/>
          </a:p>
          <a:p>
            <a:pPr marL="171450" indent="-171450">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2BB887-DCEB-4A27-85FB-F5301EC3323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059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Operators developed a procedure for contactless check-in with users waiting for the results of the test.</a:t>
            </a:r>
          </a:p>
          <a:p>
            <a:r>
              <a:rPr lang="en-AU" dirty="0"/>
              <a:t>This involved moving users to different rooms in the guest house, </a:t>
            </a:r>
          </a:p>
          <a:p>
            <a:r>
              <a:rPr lang="en-AU" dirty="0"/>
              <a:t>delivering food, </a:t>
            </a:r>
          </a:p>
          <a:p>
            <a:r>
              <a:rPr lang="en-AU" dirty="0"/>
              <a:t>and directing cleaners to sanitize wherever the users had been before falling ill.</a:t>
            </a:r>
          </a:p>
        </p:txBody>
      </p:sp>
      <p:sp>
        <p:nvSpPr>
          <p:cNvPr id="4" name="Slide Number Placeholder 3"/>
          <p:cNvSpPr>
            <a:spLocks noGrp="1"/>
          </p:cNvSpPr>
          <p:nvPr>
            <p:ph type="sldNum" sz="quarter" idx="5"/>
          </p:nvPr>
        </p:nvSpPr>
        <p:spPr/>
        <p:txBody>
          <a:bodyPr/>
          <a:lstStyle/>
          <a:p>
            <a:fld id="{4C2BB887-DCEB-4A27-85FB-F5301EC3323F}" type="slidenum">
              <a:rPr lang="en-AU" smtClean="0"/>
              <a:t>19</a:t>
            </a:fld>
            <a:endParaRPr lang="en-AU"/>
          </a:p>
        </p:txBody>
      </p:sp>
    </p:spTree>
    <p:extLst>
      <p:ext uri="{BB962C8B-B14F-4D97-AF65-F5344CB8AC3E}">
        <p14:creationId xmlns:p14="http://schemas.microsoft.com/office/powerpoint/2010/main" val="1040579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What didn’t work?  The </a:t>
            </a:r>
            <a:r>
              <a:rPr lang="en-AU" dirty="0" err="1"/>
              <a:t>elog</a:t>
            </a:r>
            <a:r>
              <a:rPr lang="en-AU" dirty="0"/>
              <a:t> contact tracing template.</a:t>
            </a:r>
          </a:p>
          <a:p>
            <a:pPr marL="171450" indent="-171450">
              <a:buFont typeface="Arial" panose="020B0604020202020204" pitchFamily="34" charset="0"/>
              <a:buChar char="•"/>
            </a:pPr>
            <a:r>
              <a:rPr lang="en-AU" dirty="0"/>
              <a:t>After practicing contact tracing for months and months, and getting the operators to consistently use it, we stopped.  </a:t>
            </a:r>
          </a:p>
          <a:p>
            <a:pPr marL="171450" indent="-171450">
              <a:buFont typeface="Arial" panose="020B0604020202020204" pitchFamily="34" charset="0"/>
              <a:buChar char="•"/>
            </a:pPr>
            <a:r>
              <a:rPr lang="en-AU" dirty="0"/>
              <a:t>Even using a standardized template requires people to remember their interactions with others, and most aren’t very good at it.  </a:t>
            </a:r>
          </a:p>
          <a:p>
            <a:r>
              <a:rPr lang="en-AU" dirty="0"/>
              <a:t>What did Work?</a:t>
            </a:r>
          </a:p>
          <a:p>
            <a:pPr marL="171450" indent="-171450">
              <a:buFont typeface="Arial" panose="020B0604020202020204" pitchFamily="34" charset="0"/>
              <a:buChar char="•"/>
            </a:pPr>
            <a:r>
              <a:rPr lang="en-AU" dirty="0"/>
              <a:t>We ran a few training exercises and confirmed nearly 100% coverage on site with the CCTV cameras.  With that those we were able to trace employee movements quickly and easily, and inform close contacts.</a:t>
            </a:r>
          </a:p>
          <a:p>
            <a:endParaRPr lang="en-AU" dirty="0"/>
          </a:p>
        </p:txBody>
      </p:sp>
      <p:sp>
        <p:nvSpPr>
          <p:cNvPr id="4" name="Slide Number Placeholder 3"/>
          <p:cNvSpPr>
            <a:spLocks noGrp="1"/>
          </p:cNvSpPr>
          <p:nvPr>
            <p:ph type="sldNum" sz="quarter" idx="5"/>
          </p:nvPr>
        </p:nvSpPr>
        <p:spPr/>
        <p:txBody>
          <a:bodyPr/>
          <a:lstStyle/>
          <a:p>
            <a:fld id="{4C2BB887-DCEB-4A27-85FB-F5301EC3323F}" type="slidenum">
              <a:rPr lang="en-AU" smtClean="0"/>
              <a:t>20</a:t>
            </a:fld>
            <a:endParaRPr lang="en-AU"/>
          </a:p>
        </p:txBody>
      </p:sp>
    </p:spTree>
    <p:extLst>
      <p:ext uri="{BB962C8B-B14F-4D97-AF65-F5344CB8AC3E}">
        <p14:creationId xmlns:p14="http://schemas.microsoft.com/office/powerpoint/2010/main" val="2275434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From 23</a:t>
            </a:r>
            <a:r>
              <a:rPr lang="en-AU" baseline="30000" dirty="0"/>
              <a:t>rd</a:t>
            </a:r>
            <a:r>
              <a:rPr lang="en-AU" dirty="0"/>
              <a:t> March</a:t>
            </a:r>
          </a:p>
        </p:txBody>
      </p:sp>
      <p:sp>
        <p:nvSpPr>
          <p:cNvPr id="4" name="Slide Number Placeholder 3"/>
          <p:cNvSpPr>
            <a:spLocks noGrp="1"/>
          </p:cNvSpPr>
          <p:nvPr>
            <p:ph type="sldNum" sz="quarter" idx="5"/>
          </p:nvPr>
        </p:nvSpPr>
        <p:spPr/>
        <p:txBody>
          <a:bodyPr/>
          <a:lstStyle/>
          <a:p>
            <a:fld id="{4C2BB887-DCEB-4A27-85FB-F5301EC3323F}" type="slidenum">
              <a:rPr lang="en-AU" smtClean="0"/>
              <a:t>22</a:t>
            </a:fld>
            <a:endParaRPr lang="en-AU"/>
          </a:p>
        </p:txBody>
      </p:sp>
    </p:spTree>
    <p:extLst>
      <p:ext uri="{BB962C8B-B14F-4D97-AF65-F5344CB8AC3E}">
        <p14:creationId xmlns:p14="http://schemas.microsoft.com/office/powerpoint/2010/main" val="1520098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restrictions now in place are essentially the same that we experienced during the 2</a:t>
            </a:r>
            <a:r>
              <a:rPr lang="en-AU" baseline="30000" dirty="0"/>
              <a:t>nd</a:t>
            </a:r>
            <a:r>
              <a:rPr lang="en-AU" dirty="0"/>
              <a:t> Wave.</a:t>
            </a:r>
          </a:p>
          <a:p>
            <a:r>
              <a:rPr lang="en-AU" dirty="0"/>
              <a:t>Construction continues on future beamlines</a:t>
            </a:r>
          </a:p>
          <a:p>
            <a:r>
              <a:rPr lang="en-AU" dirty="0"/>
              <a:t>Interstate travel is now restricted, so most users are from Victoria or remote, so fewer staying in the guesthouse.</a:t>
            </a:r>
          </a:p>
          <a:p>
            <a:r>
              <a:rPr lang="en-AU" dirty="0"/>
              <a:t>And that is where we are now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2BB887-DCEB-4A27-85FB-F5301EC3323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7449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Thanks Violetta for that introduction.</a:t>
            </a:r>
          </a:p>
          <a:p>
            <a:r>
              <a:rPr lang="en-AU" dirty="0"/>
              <a:t>Greetings to everyone from the most locked down city on Earth.  And to answer your first question it’s just before 1 AM here.</a:t>
            </a:r>
          </a:p>
          <a:p>
            <a:r>
              <a:rPr lang="en-AU" dirty="0"/>
              <a:t>For my talk I’ll be focusing on the Synchrotron’s response to four distinct periods of the Covid-19 outbreak in Melbourne.</a:t>
            </a:r>
          </a:p>
          <a:p>
            <a:r>
              <a:rPr lang="en-AU" dirty="0"/>
              <a:t>The Victorian government’s response to the Covid outbreak during each of these phases, and the operations team had to respond to the new requirements.</a:t>
            </a:r>
          </a:p>
        </p:txBody>
      </p:sp>
      <p:sp>
        <p:nvSpPr>
          <p:cNvPr id="4" name="Slide Number Placeholder 3"/>
          <p:cNvSpPr>
            <a:spLocks noGrp="1"/>
          </p:cNvSpPr>
          <p:nvPr>
            <p:ph type="sldNum" sz="quarter" idx="5"/>
          </p:nvPr>
        </p:nvSpPr>
        <p:spPr/>
        <p:txBody>
          <a:bodyPr/>
          <a:lstStyle/>
          <a:p>
            <a:fld id="{4C2BB887-DCEB-4A27-85FB-F5301EC3323F}" type="slidenum">
              <a:rPr lang="en-AU" smtClean="0"/>
              <a:t>2</a:t>
            </a:fld>
            <a:endParaRPr lang="en-AU"/>
          </a:p>
        </p:txBody>
      </p:sp>
    </p:spTree>
    <p:extLst>
      <p:ext uri="{BB962C8B-B14F-4D97-AF65-F5344CB8AC3E}">
        <p14:creationId xmlns:p14="http://schemas.microsoft.com/office/powerpoint/2010/main" val="2436460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23/9 Thursday       – C19+ employee attends the synchrotron</a:t>
            </a:r>
          </a:p>
          <a:p>
            <a:r>
              <a:rPr lang="en-AU" sz="1200" dirty="0"/>
              <a:t>24/9 Friday            – Public holiday</a:t>
            </a:r>
          </a:p>
          <a:p>
            <a:r>
              <a:rPr lang="en-AU" sz="1200" dirty="0"/>
              <a:t>26/9 Sunday          – Employee feels ill, gets covid test.</a:t>
            </a:r>
          </a:p>
          <a:p>
            <a:r>
              <a:rPr lang="en-AU" sz="1200" dirty="0"/>
              <a:t>29/9 Wednesday   – Positive result, employee informs manager</a:t>
            </a:r>
          </a:p>
          <a:p>
            <a:endParaRPr lang="en-AU" dirty="0"/>
          </a:p>
        </p:txBody>
      </p:sp>
      <p:sp>
        <p:nvSpPr>
          <p:cNvPr id="4" name="Slide Number Placeholder 3"/>
          <p:cNvSpPr>
            <a:spLocks noGrp="1"/>
          </p:cNvSpPr>
          <p:nvPr>
            <p:ph type="sldNum" sz="quarter" idx="5"/>
          </p:nvPr>
        </p:nvSpPr>
        <p:spPr/>
        <p:txBody>
          <a:bodyPr/>
          <a:lstStyle/>
          <a:p>
            <a:fld id="{4C2BB887-DCEB-4A27-85FB-F5301EC3323F}" type="slidenum">
              <a:rPr lang="en-AU" smtClean="0"/>
              <a:t>24</a:t>
            </a:fld>
            <a:endParaRPr lang="en-AU"/>
          </a:p>
        </p:txBody>
      </p:sp>
    </p:spTree>
    <p:extLst>
      <p:ext uri="{BB962C8B-B14F-4D97-AF65-F5344CB8AC3E}">
        <p14:creationId xmlns:p14="http://schemas.microsoft.com/office/powerpoint/2010/main" val="450289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AU" sz="2000" dirty="0"/>
              <a:t>09:30 Senior Management informed. Management gets preliminary list of work locations from infected staff member.</a:t>
            </a:r>
          </a:p>
          <a:p>
            <a:pPr lvl="1"/>
            <a:r>
              <a:rPr lang="en-AU" sz="2000" dirty="0"/>
              <a:t>10:15 Cleaners attend site, deep clean employee’s work areas and nearby bathrooms</a:t>
            </a:r>
          </a:p>
          <a:p>
            <a:pPr lvl="1"/>
            <a:r>
              <a:rPr lang="en-AU" sz="2000" dirty="0"/>
              <a:t>10:30 Ops meeting w/Senior management.  Confirm plan to continue operations.  Security reviewing footage for close contacts. </a:t>
            </a:r>
          </a:p>
          <a:p>
            <a:pPr lvl="1"/>
            <a:r>
              <a:rPr lang="en-AU" sz="2000" dirty="0"/>
              <a:t>10:40 Day shift operators from 23/9 were told to get Covid tests and self-isolate</a:t>
            </a:r>
          </a:p>
          <a:p>
            <a:pPr lvl="1"/>
            <a:r>
              <a:rPr lang="en-AU" sz="2000" dirty="0"/>
              <a:t>11:30 All staff email sent out</a:t>
            </a:r>
          </a:p>
          <a:p>
            <a:pPr lvl="1"/>
            <a:r>
              <a:rPr lang="en-AU" sz="2000" dirty="0"/>
              <a:t>13:00 Security returns list of locations.  Employee forgot many.  </a:t>
            </a:r>
          </a:p>
          <a:p>
            <a:pPr lvl="2"/>
            <a:r>
              <a:rPr lang="en-AU" sz="1600" dirty="0"/>
              <a:t>Eye witness testimony is unreliable!</a:t>
            </a:r>
          </a:p>
          <a:p>
            <a:endParaRPr lang="en-AU" dirty="0"/>
          </a:p>
        </p:txBody>
      </p:sp>
      <p:sp>
        <p:nvSpPr>
          <p:cNvPr id="4" name="Slide Number Placeholder 3"/>
          <p:cNvSpPr>
            <a:spLocks noGrp="1"/>
          </p:cNvSpPr>
          <p:nvPr>
            <p:ph type="sldNum" sz="quarter" idx="5"/>
          </p:nvPr>
        </p:nvSpPr>
        <p:spPr/>
        <p:txBody>
          <a:bodyPr/>
          <a:lstStyle/>
          <a:p>
            <a:fld id="{4C2BB887-DCEB-4A27-85FB-F5301EC3323F}" type="slidenum">
              <a:rPr lang="en-AU" smtClean="0"/>
              <a:t>25</a:t>
            </a:fld>
            <a:endParaRPr lang="en-AU"/>
          </a:p>
        </p:txBody>
      </p:sp>
    </p:spTree>
    <p:extLst>
      <p:ext uri="{BB962C8B-B14F-4D97-AF65-F5344CB8AC3E}">
        <p14:creationId xmlns:p14="http://schemas.microsoft.com/office/powerpoint/2010/main" val="2284841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Early in the pandemic I pushed hard for social distancing, but even then it was difficult.  Operators often need to assist other operators, and even for short tasks the time ads up quickly.</a:t>
            </a:r>
          </a:p>
          <a:p>
            <a:pPr marL="171450" indent="-171450">
              <a:buFont typeface="Arial" panose="020B0604020202020204" pitchFamily="34" charset="0"/>
              <a:buChar char="•"/>
            </a:pPr>
            <a:r>
              <a:rPr lang="en-AU" dirty="0"/>
              <a:t>As mentioned elsewhere memory is unreliable and CCTV is invaluable for contact tracing.</a:t>
            </a:r>
          </a:p>
          <a:p>
            <a:pPr marL="171450" indent="-171450">
              <a:buFont typeface="Arial" panose="020B0604020202020204" pitchFamily="34" charset="0"/>
              <a:buChar char="•"/>
            </a:pPr>
            <a:r>
              <a:rPr lang="en-AU" dirty="0"/>
              <a:t>Standardized </a:t>
            </a:r>
            <a:r>
              <a:rPr lang="en-AU" dirty="0" err="1"/>
              <a:t>elog</a:t>
            </a:r>
            <a:r>
              <a:rPr lang="en-AU" dirty="0"/>
              <a:t> templates give operators an easy script to follow.</a:t>
            </a:r>
          </a:p>
          <a:p>
            <a:pPr marL="171450" indent="-171450">
              <a:buFont typeface="Arial" panose="020B0604020202020204" pitchFamily="34" charset="0"/>
              <a:buChar char="•"/>
            </a:pPr>
            <a:r>
              <a:rPr lang="en-AU" dirty="0"/>
              <a:t>And finally lockdown fatigue is real.  We’ve all repeatedly had to push each other to continue to mask up and maintain distancing wherever possible.</a:t>
            </a:r>
          </a:p>
        </p:txBody>
      </p:sp>
      <p:sp>
        <p:nvSpPr>
          <p:cNvPr id="4" name="Slide Number Placeholder 3"/>
          <p:cNvSpPr>
            <a:spLocks noGrp="1"/>
          </p:cNvSpPr>
          <p:nvPr>
            <p:ph type="sldNum" sz="quarter" idx="5"/>
          </p:nvPr>
        </p:nvSpPr>
        <p:spPr/>
        <p:txBody>
          <a:bodyPr/>
          <a:lstStyle/>
          <a:p>
            <a:fld id="{4C2BB887-DCEB-4A27-85FB-F5301EC3323F}" type="slidenum">
              <a:rPr lang="en-AU" smtClean="0"/>
              <a:t>26</a:t>
            </a:fld>
            <a:endParaRPr lang="en-AU"/>
          </a:p>
        </p:txBody>
      </p:sp>
    </p:spTree>
    <p:extLst>
      <p:ext uri="{BB962C8B-B14F-4D97-AF65-F5344CB8AC3E}">
        <p14:creationId xmlns:p14="http://schemas.microsoft.com/office/powerpoint/2010/main" val="354929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Finally some stats:</a:t>
            </a:r>
          </a:p>
          <a:p>
            <a:pPr marL="171450" indent="-171450">
              <a:buFont typeface="Arial" panose="020B0604020202020204" pitchFamily="34" charset="0"/>
              <a:buChar char="•"/>
            </a:pPr>
            <a:r>
              <a:rPr lang="en-AU" dirty="0"/>
              <a:t>Ultimately the pandemic has cost us 30% of our users, almost evenly distributed across local, interstate, and international users.</a:t>
            </a:r>
          </a:p>
          <a:p>
            <a:pPr marL="171450" indent="-171450">
              <a:buFont typeface="Arial" panose="020B0604020202020204" pitchFamily="34" charset="0"/>
              <a:buChar char="•"/>
            </a:pPr>
            <a:r>
              <a:rPr lang="en-AU" dirty="0"/>
              <a:t>In spite of this we were able to accept so many interstate and international users even during lockdown due to the remote user pipelines established on our most popular beamlines.</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4C2BB887-DCEB-4A27-85FB-F5301EC3323F}" type="slidenum">
              <a:rPr lang="en-AU" smtClean="0"/>
              <a:t>27</a:t>
            </a:fld>
            <a:endParaRPr lang="en-AU"/>
          </a:p>
        </p:txBody>
      </p:sp>
    </p:spTree>
    <p:extLst>
      <p:ext uri="{BB962C8B-B14F-4D97-AF65-F5344CB8AC3E}">
        <p14:creationId xmlns:p14="http://schemas.microsoft.com/office/powerpoint/2010/main" val="2548878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So a little bit about the Australian Synchrotron:</a:t>
            </a:r>
          </a:p>
          <a:p>
            <a:pPr marL="171450" indent="-171450">
              <a:buFont typeface="Arial" panose="020B0604020202020204" pitchFamily="34" charset="0"/>
              <a:buChar char="•"/>
            </a:pPr>
            <a:r>
              <a:rPr lang="en-AU" dirty="0"/>
              <a:t>We are a 3 GeV 3</a:t>
            </a:r>
            <a:r>
              <a:rPr lang="en-AU" baseline="30000" dirty="0"/>
              <a:t>rd</a:t>
            </a:r>
            <a:r>
              <a:rPr lang="en-AU" dirty="0"/>
              <a:t> Generation</a:t>
            </a:r>
            <a:r>
              <a:rPr lang="en-AU" baseline="0" dirty="0"/>
              <a:t> Light Source operating since 2006.</a:t>
            </a:r>
          </a:p>
          <a:p>
            <a:pPr marL="171450" indent="-171450">
              <a:buFont typeface="Arial" panose="020B0604020202020204" pitchFamily="34" charset="0"/>
              <a:buChar char="•"/>
            </a:pPr>
            <a:r>
              <a:rPr lang="en-AU" dirty="0"/>
              <a:t>During normal operations we run 24 hours</a:t>
            </a:r>
            <a:r>
              <a:rPr lang="en-AU" baseline="0" dirty="0"/>
              <a:t> per/day 5 or 6 days/week – Mondays are either Machine Studies or Maintenance days.</a:t>
            </a:r>
          </a:p>
          <a:p>
            <a:pPr marL="171450" indent="-171450">
              <a:buFont typeface="Arial" panose="020B0604020202020204" pitchFamily="34" charset="0"/>
              <a:buChar char="•"/>
            </a:pPr>
            <a:r>
              <a:rPr lang="en-AU" baseline="0" dirty="0"/>
              <a:t>We schedule 5000 hours of user beam each year and usually deliver greater than 99%</a:t>
            </a:r>
          </a:p>
          <a:p>
            <a:pPr marL="171450" indent="-171450">
              <a:buFont typeface="Arial" panose="020B0604020202020204" pitchFamily="34" charset="0"/>
              <a:buChar char="•"/>
            </a:pPr>
            <a:r>
              <a:rPr lang="en-AU" baseline="0" dirty="0"/>
              <a:t>Pre-Covid we had more than 5000 users per year.</a:t>
            </a:r>
          </a:p>
          <a:p>
            <a:pPr marL="171450" indent="-171450">
              <a:buFont typeface="Arial" panose="020B0604020202020204" pitchFamily="34" charset="0"/>
              <a:buChar char="•"/>
            </a:pPr>
            <a:r>
              <a:rPr lang="en-AU" baseline="0" dirty="0"/>
              <a:t>During FY21, the first full fiscal year of the Covid Pandemic, that dropped by almost 30%.</a:t>
            </a:r>
            <a:endParaRPr lang="en-AU" dirty="0"/>
          </a:p>
        </p:txBody>
      </p:sp>
      <p:sp>
        <p:nvSpPr>
          <p:cNvPr id="4" name="Slide Number Placeholder 3"/>
          <p:cNvSpPr>
            <a:spLocks noGrp="1"/>
          </p:cNvSpPr>
          <p:nvPr>
            <p:ph type="sldNum" sz="quarter" idx="5"/>
          </p:nvPr>
        </p:nvSpPr>
        <p:spPr/>
        <p:txBody>
          <a:bodyPr/>
          <a:lstStyle/>
          <a:p>
            <a:fld id="{4C2BB887-DCEB-4A27-85FB-F5301EC3323F}" type="slidenum">
              <a:rPr lang="en-AU" smtClean="0"/>
              <a:t>3</a:t>
            </a:fld>
            <a:endParaRPr lang="en-AU"/>
          </a:p>
        </p:txBody>
      </p:sp>
    </p:spTree>
    <p:extLst>
      <p:ext uri="{BB962C8B-B14F-4D97-AF65-F5344CB8AC3E}">
        <p14:creationId xmlns:p14="http://schemas.microsoft.com/office/powerpoint/2010/main" val="7775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 most important part of the operator job is just keeping the machine running</a:t>
            </a:r>
          </a:p>
          <a:p>
            <a:pPr marL="171450" indent="-171450">
              <a:buFont typeface="Arial" panose="020B0604020202020204" pitchFamily="34" charset="0"/>
              <a:buChar char="•"/>
            </a:pPr>
            <a:r>
              <a:rPr lang="en-AU" dirty="0"/>
              <a:t>Operators respond to beamline faults on nights and weekends</a:t>
            </a:r>
          </a:p>
          <a:p>
            <a:pPr marL="171450" indent="-171450">
              <a:buFont typeface="Arial" panose="020B0604020202020204" pitchFamily="34" charset="0"/>
              <a:buChar char="•"/>
            </a:pPr>
            <a:r>
              <a:rPr lang="en-AU" dirty="0"/>
              <a:t>They fulfill mandatory workplace health and safety requirements as trained building wardens and first aid providers</a:t>
            </a:r>
          </a:p>
          <a:p>
            <a:pPr marL="171450" indent="-171450">
              <a:buFont typeface="Arial" panose="020B0604020202020204" pitchFamily="34" charset="0"/>
              <a:buChar char="•"/>
            </a:pPr>
            <a:r>
              <a:rPr lang="en-AU" dirty="0"/>
              <a:t>They are trained radiation workers which meets our regulatory requirements</a:t>
            </a:r>
          </a:p>
        </p:txBody>
      </p:sp>
      <p:sp>
        <p:nvSpPr>
          <p:cNvPr id="4" name="Slide Number Placeholder 3"/>
          <p:cNvSpPr>
            <a:spLocks noGrp="1"/>
          </p:cNvSpPr>
          <p:nvPr>
            <p:ph type="sldNum" sz="quarter" idx="5"/>
          </p:nvPr>
        </p:nvSpPr>
        <p:spPr/>
        <p:txBody>
          <a:bodyPr/>
          <a:lstStyle/>
          <a:p>
            <a:fld id="{4C2BB887-DCEB-4A27-85FB-F5301EC3323F}" type="slidenum">
              <a:rPr lang="en-AU" smtClean="0"/>
              <a:t>4</a:t>
            </a:fld>
            <a:endParaRPr lang="en-AU"/>
          </a:p>
        </p:txBody>
      </p:sp>
    </p:spTree>
    <p:extLst>
      <p:ext uri="{BB962C8B-B14F-4D97-AF65-F5344CB8AC3E}">
        <p14:creationId xmlns:p14="http://schemas.microsoft.com/office/powerpoint/2010/main" val="2863246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By March Covid-19 had been in Australia for at least six weeks.</a:t>
            </a:r>
          </a:p>
          <a:p>
            <a:pPr marL="171450" indent="-171450">
              <a:buFont typeface="Arial" panose="020B0604020202020204" pitchFamily="34" charset="0"/>
              <a:buChar char="•"/>
            </a:pPr>
            <a:r>
              <a:rPr lang="en-AU" dirty="0"/>
              <a:t>The initial government response was slow, so we had to be proactive.</a:t>
            </a:r>
          </a:p>
          <a:p>
            <a:pPr marL="171450" indent="-171450">
              <a:buFont typeface="Arial" panose="020B0604020202020204" pitchFamily="34" charset="0"/>
              <a:buChar char="•"/>
            </a:pPr>
            <a:r>
              <a:rPr lang="en-AU" dirty="0"/>
              <a:t>Ops developed a set of rules for behaviour during the pandemic</a:t>
            </a:r>
          </a:p>
          <a:p>
            <a:pPr marL="171450" indent="-171450">
              <a:buFont typeface="Arial" panose="020B0604020202020204" pitchFamily="34" charset="0"/>
              <a:buChar char="•"/>
            </a:pPr>
            <a:r>
              <a:rPr lang="en-AU" dirty="0"/>
              <a:t>In addition to social distancing operators recorded one on one interactions with others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We restricted non-operators from the control room, and only one operator worked in the control room at a time.</a:t>
            </a:r>
          </a:p>
          <a:p>
            <a:pPr marL="171450" indent="-171450">
              <a:buFont typeface="Arial" panose="020B0604020202020204" pitchFamily="34" charset="0"/>
              <a:buChar char="•"/>
            </a:pPr>
            <a:r>
              <a:rPr lang="en-AU" dirty="0"/>
              <a:t>To promote social distancing we limited the control room to one operator, with another staffed in the adjacent office.</a:t>
            </a:r>
          </a:p>
          <a:p>
            <a:pPr marL="171450" indent="-171450">
              <a:buFont typeface="Arial" panose="020B0604020202020204" pitchFamily="34" charset="0"/>
              <a:buChar char="•"/>
            </a:pPr>
            <a:r>
              <a:rPr lang="en-AU" dirty="0"/>
              <a:t>On beamline callouts we limited to one operator per callout whenever possible with mandatory PPE, required the users to wait outside their cabins and took down their names for the log.</a:t>
            </a:r>
          </a:p>
          <a:p>
            <a:pPr marL="171450" indent="-171450">
              <a:buFont typeface="Arial" panose="020B0604020202020204" pitchFamily="34" charset="0"/>
              <a:buChar char="•"/>
            </a:pPr>
            <a:r>
              <a:rPr lang="en-AU" dirty="0"/>
              <a:t>All of this was before the government declared any restrictions.</a:t>
            </a:r>
          </a:p>
        </p:txBody>
      </p:sp>
      <p:sp>
        <p:nvSpPr>
          <p:cNvPr id="4" name="Slide Number Placeholder 3"/>
          <p:cNvSpPr>
            <a:spLocks noGrp="1"/>
          </p:cNvSpPr>
          <p:nvPr>
            <p:ph type="sldNum" sz="quarter" idx="5"/>
          </p:nvPr>
        </p:nvSpPr>
        <p:spPr/>
        <p:txBody>
          <a:bodyPr/>
          <a:lstStyle/>
          <a:p>
            <a:fld id="{4C2BB887-DCEB-4A27-85FB-F5301EC3323F}" type="slidenum">
              <a:rPr lang="en-AU" smtClean="0"/>
              <a:t>6</a:t>
            </a:fld>
            <a:endParaRPr lang="en-AU"/>
          </a:p>
        </p:txBody>
      </p:sp>
    </p:spTree>
    <p:extLst>
      <p:ext uri="{BB962C8B-B14F-4D97-AF65-F5344CB8AC3E}">
        <p14:creationId xmlns:p14="http://schemas.microsoft.com/office/powerpoint/2010/main" val="398152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Finally on 23</a:t>
            </a:r>
            <a:r>
              <a:rPr lang="en-AU" baseline="30000" dirty="0"/>
              <a:t>rd</a:t>
            </a:r>
            <a:r>
              <a:rPr lang="en-AU" dirty="0"/>
              <a:t> March, with new cases rising, the government of Victoria declared the first lockdown</a:t>
            </a:r>
          </a:p>
        </p:txBody>
      </p:sp>
      <p:sp>
        <p:nvSpPr>
          <p:cNvPr id="4" name="Slide Number Placeholder 3"/>
          <p:cNvSpPr>
            <a:spLocks noGrp="1"/>
          </p:cNvSpPr>
          <p:nvPr>
            <p:ph type="sldNum" sz="quarter" idx="5"/>
          </p:nvPr>
        </p:nvSpPr>
        <p:spPr/>
        <p:txBody>
          <a:bodyPr/>
          <a:lstStyle/>
          <a:p>
            <a:fld id="{4C2BB887-DCEB-4A27-85FB-F5301EC3323F}" type="slidenum">
              <a:rPr lang="en-AU" smtClean="0"/>
              <a:t>7</a:t>
            </a:fld>
            <a:endParaRPr lang="en-AU"/>
          </a:p>
        </p:txBody>
      </p:sp>
    </p:spTree>
    <p:extLst>
      <p:ext uri="{BB962C8B-B14F-4D97-AF65-F5344CB8AC3E}">
        <p14:creationId xmlns:p14="http://schemas.microsoft.com/office/powerpoint/2010/main" val="469952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 first lockdown was very sudden – we had less than one day’s notice.</a:t>
            </a:r>
          </a:p>
          <a:p>
            <a:pPr marL="171450" indent="-171450">
              <a:buFont typeface="Arial" panose="020B0604020202020204" pitchFamily="34" charset="0"/>
              <a:buChar char="•"/>
            </a:pPr>
            <a:r>
              <a:rPr lang="en-AU" dirty="0"/>
              <a:t>The government permitted only Covid Research and National Security research.</a:t>
            </a:r>
          </a:p>
          <a:p>
            <a:pPr marL="171450" indent="-171450">
              <a:buFont typeface="Arial" panose="020B0604020202020204" pitchFamily="34" charset="0"/>
              <a:buChar char="•"/>
            </a:pPr>
            <a:r>
              <a:rPr lang="en-AU" dirty="0"/>
              <a:t>And workers were only allowed on site for two reasons: essential maintenance work or as required to support allowed research.</a:t>
            </a:r>
          </a:p>
          <a:p>
            <a:pPr marL="171450" indent="-171450">
              <a:buFont typeface="Arial" panose="020B0604020202020204" pitchFamily="34" charset="0"/>
              <a:buChar char="•"/>
            </a:pPr>
            <a:r>
              <a:rPr lang="en-AU" dirty="0"/>
              <a:t>Restrictions on interstate and international travel meant nearly all of our users would be coming from Victoria, or were sending samples for remote work.</a:t>
            </a:r>
          </a:p>
          <a:p>
            <a:pPr marL="171450" indent="-171450">
              <a:buFont typeface="Arial" panose="020B0604020202020204" pitchFamily="34" charset="0"/>
              <a:buChar char="•"/>
            </a:pPr>
            <a:r>
              <a:rPr lang="en-AU" dirty="0"/>
              <a:t>Because of the severely reduced users and the restrictions on research, management decided to turn off the accelerators when not needed, so for the first time since commissioning we turned off the machine overnight and on days when no users were scheduled.  </a:t>
            </a:r>
          </a:p>
          <a:p>
            <a:pPr marL="171450" indent="-171450">
              <a:buFont typeface="Arial" panose="020B0604020202020204" pitchFamily="34" charset="0"/>
              <a:buChar char="•"/>
            </a:pPr>
            <a:r>
              <a:rPr lang="en-AU" dirty="0"/>
              <a:t>In response to the pandemic ANSTO management developed a fast-approval pipeline to secure beamtime for Covid research which required us to be able to turn accelerators back on with short notice.</a:t>
            </a:r>
          </a:p>
          <a:p>
            <a:pPr marL="171450" indent="-171450">
              <a:buFont typeface="Arial" panose="020B0604020202020204" pitchFamily="34" charset="0"/>
              <a:buChar char="•"/>
            </a:pPr>
            <a:r>
              <a:rPr lang="en-AU" dirty="0"/>
              <a:t>Even with the approval pipeline, during this time we delivered only 15% of the originally scheduled beamtime.</a:t>
            </a:r>
          </a:p>
          <a:p>
            <a:pPr marL="171450" indent="-171450">
              <a:buFont typeface="Arial" panose="020B0604020202020204" pitchFamily="34" charset="0"/>
              <a:buChar char="•"/>
            </a:pPr>
            <a:r>
              <a:rPr lang="en-AU" dirty="0"/>
              <a:t>In accordance with the lockdown restrictions Operators had to work from when the machine wasn’t in use.</a:t>
            </a:r>
          </a:p>
        </p:txBody>
      </p:sp>
      <p:sp>
        <p:nvSpPr>
          <p:cNvPr id="4" name="Slide Number Placeholder 3"/>
          <p:cNvSpPr>
            <a:spLocks noGrp="1"/>
          </p:cNvSpPr>
          <p:nvPr>
            <p:ph type="sldNum" sz="quarter" idx="5"/>
          </p:nvPr>
        </p:nvSpPr>
        <p:spPr/>
        <p:txBody>
          <a:bodyPr/>
          <a:lstStyle/>
          <a:p>
            <a:fld id="{4C2BB887-DCEB-4A27-85FB-F5301EC3323F}" type="slidenum">
              <a:rPr lang="en-AU" smtClean="0"/>
              <a:t>8</a:t>
            </a:fld>
            <a:endParaRPr lang="en-AU"/>
          </a:p>
        </p:txBody>
      </p:sp>
    </p:spTree>
    <p:extLst>
      <p:ext uri="{BB962C8B-B14F-4D97-AF65-F5344CB8AC3E}">
        <p14:creationId xmlns:p14="http://schemas.microsoft.com/office/powerpoint/2010/main" val="2127221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insure we could operate on demand we’d run the accelerators normally few hours each Monday.</a:t>
            </a:r>
          </a:p>
          <a:p>
            <a:r>
              <a:rPr lang="en-AU" dirty="0"/>
              <a:t>On days without beam Operators developed a machine checkout checklist for verifying critical systems, and ran through it every four hours.  </a:t>
            </a:r>
          </a:p>
          <a:p>
            <a:r>
              <a:rPr lang="en-AU" dirty="0"/>
              <a:t>When allowed on site for user beam operations Operators developed a standard </a:t>
            </a:r>
            <a:r>
              <a:rPr lang="en-AU" dirty="0" err="1"/>
              <a:t>elog</a:t>
            </a:r>
            <a:r>
              <a:rPr lang="en-AU" dirty="0"/>
              <a:t> template for recording in-person interactions.</a:t>
            </a:r>
          </a:p>
        </p:txBody>
      </p:sp>
      <p:sp>
        <p:nvSpPr>
          <p:cNvPr id="4" name="Slide Number Placeholder 3"/>
          <p:cNvSpPr>
            <a:spLocks noGrp="1"/>
          </p:cNvSpPr>
          <p:nvPr>
            <p:ph type="sldNum" sz="quarter" idx="5"/>
          </p:nvPr>
        </p:nvSpPr>
        <p:spPr/>
        <p:txBody>
          <a:bodyPr/>
          <a:lstStyle/>
          <a:p>
            <a:fld id="{4C2BB887-DCEB-4A27-85FB-F5301EC3323F}" type="slidenum">
              <a:rPr lang="en-AU" smtClean="0"/>
              <a:t>9</a:t>
            </a:fld>
            <a:endParaRPr lang="en-AU"/>
          </a:p>
        </p:txBody>
      </p:sp>
    </p:spTree>
    <p:extLst>
      <p:ext uri="{BB962C8B-B14F-4D97-AF65-F5344CB8AC3E}">
        <p14:creationId xmlns:p14="http://schemas.microsoft.com/office/powerpoint/2010/main" val="1728938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Lessons Learned.</a:t>
            </a:r>
          </a:p>
          <a:p>
            <a:r>
              <a:rPr lang="en-AU" dirty="0"/>
              <a:t>1</a:t>
            </a:r>
            <a:r>
              <a:rPr lang="en-AU" baseline="30000" dirty="0"/>
              <a:t>st</a:t>
            </a:r>
            <a:r>
              <a:rPr lang="en-AU" dirty="0"/>
              <a:t> what didn’t work:</a:t>
            </a:r>
          </a:p>
          <a:p>
            <a:pPr marL="171450" indent="-171450">
              <a:buFont typeface="Arial" panose="020B0604020202020204" pitchFamily="34" charset="0"/>
              <a:buChar char="•"/>
            </a:pPr>
            <a:r>
              <a:rPr lang="en-AU" dirty="0"/>
              <a:t>Operator shifts are 12 hours long, and even with restrictions in place they were still spending at least 15 minutes in close contact over the course of a shift.</a:t>
            </a:r>
          </a:p>
          <a:p>
            <a:pPr marL="171450" indent="-171450">
              <a:buFont typeface="Arial" panose="020B0604020202020204" pitchFamily="34" charset="0"/>
              <a:buChar char="•"/>
            </a:pPr>
            <a:r>
              <a:rPr lang="en-AU" dirty="0"/>
              <a:t>Similarly Operators weren’t good at keeping written records of interactions</a:t>
            </a:r>
          </a:p>
          <a:p>
            <a:pPr marL="0" indent="0">
              <a:buFont typeface="Arial" panose="020B0604020202020204" pitchFamily="34" charset="0"/>
              <a:buNone/>
            </a:pPr>
            <a:r>
              <a:rPr lang="en-AU" dirty="0"/>
              <a:t>What did work:</a:t>
            </a:r>
          </a:p>
          <a:p>
            <a:pPr marL="171450" indent="-171450">
              <a:buFont typeface="Arial" panose="020B0604020202020204" pitchFamily="34" charset="0"/>
              <a:buChar char="•"/>
            </a:pPr>
            <a:r>
              <a:rPr lang="en-AU" dirty="0"/>
              <a:t>Operators developed Contact Tracing and Machine Checkout </a:t>
            </a:r>
            <a:r>
              <a:rPr lang="en-AU" dirty="0" err="1"/>
              <a:t>elog</a:t>
            </a:r>
            <a:r>
              <a:rPr lang="en-AU" dirty="0"/>
              <a:t> templates.  We still use the checkout template for shutdowns.  </a:t>
            </a:r>
          </a:p>
          <a:p>
            <a:pPr marL="171450" indent="-171450">
              <a:buFont typeface="Arial" panose="020B0604020202020204" pitchFamily="34" charset="0"/>
              <a:buChar char="•"/>
            </a:pPr>
            <a:r>
              <a:rPr lang="en-AU" dirty="0"/>
              <a:t>The Victorian government made masks mandatory on worksites, and Operators had good compliance.</a:t>
            </a:r>
          </a:p>
          <a:p>
            <a:pPr marL="171450" indent="-171450">
              <a:buFont typeface="Arial" panose="020B0604020202020204" pitchFamily="34" charset="0"/>
              <a:buChar char="•"/>
            </a:pPr>
            <a:r>
              <a:rPr lang="en-AU" dirty="0"/>
              <a:t>An operator took it upon themselves to set up a weekly trivia game, which was a big hit.</a:t>
            </a:r>
          </a:p>
        </p:txBody>
      </p:sp>
      <p:sp>
        <p:nvSpPr>
          <p:cNvPr id="4" name="Slide Number Placeholder 3"/>
          <p:cNvSpPr>
            <a:spLocks noGrp="1"/>
          </p:cNvSpPr>
          <p:nvPr>
            <p:ph type="sldNum" sz="quarter" idx="5"/>
          </p:nvPr>
        </p:nvSpPr>
        <p:spPr/>
        <p:txBody>
          <a:bodyPr/>
          <a:lstStyle/>
          <a:p>
            <a:fld id="{4C2BB887-DCEB-4A27-85FB-F5301EC3323F}" type="slidenum">
              <a:rPr lang="en-AU" smtClean="0"/>
              <a:t>10</a:t>
            </a:fld>
            <a:endParaRPr lang="en-AU"/>
          </a:p>
        </p:txBody>
      </p:sp>
    </p:spTree>
    <p:extLst>
      <p:ext uri="{BB962C8B-B14F-4D97-AF65-F5344CB8AC3E}">
        <p14:creationId xmlns:p14="http://schemas.microsoft.com/office/powerpoint/2010/main" val="2717893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51561C7-A2F8-684F-B859-03705CA05A7C}"/>
              </a:ext>
            </a:extLst>
          </p:cNvPr>
          <p:cNvPicPr>
            <a:picLocks noChangeAspect="1"/>
          </p:cNvPicPr>
          <p:nvPr userDrawn="1"/>
        </p:nvPicPr>
        <p:blipFill>
          <a:blip r:embed="rId2"/>
          <a:stretch>
            <a:fillRect/>
          </a:stretch>
        </p:blipFill>
        <p:spPr>
          <a:xfrm>
            <a:off x="766916" y="532887"/>
            <a:ext cx="3969676" cy="810137"/>
          </a:xfrm>
          <a:prstGeom prst="rect">
            <a:avLst/>
          </a:prstGeom>
        </p:spPr>
      </p:pic>
      <p:pic>
        <p:nvPicPr>
          <p:cNvPr id="12" name="Picture 11">
            <a:extLst>
              <a:ext uri="{FF2B5EF4-FFF2-40B4-BE49-F238E27FC236}">
                <a16:creationId xmlns:a16="http://schemas.microsoft.com/office/drawing/2014/main" id="{CF66A9A6-43AA-1349-8AD0-23FABF906A65}"/>
              </a:ext>
            </a:extLst>
          </p:cNvPr>
          <p:cNvPicPr>
            <a:picLocks noChangeAspect="1"/>
          </p:cNvPicPr>
          <p:nvPr userDrawn="1"/>
        </p:nvPicPr>
        <p:blipFill>
          <a:blip r:embed="rId3"/>
          <a:stretch>
            <a:fillRect/>
          </a:stretch>
        </p:blipFill>
        <p:spPr>
          <a:xfrm>
            <a:off x="8311367" y="6271149"/>
            <a:ext cx="3454429" cy="238142"/>
          </a:xfrm>
          <a:prstGeom prst="rect">
            <a:avLst/>
          </a:prstGeom>
        </p:spPr>
      </p:pic>
      <p:sp>
        <p:nvSpPr>
          <p:cNvPr id="2" name="Title 1">
            <a:extLst>
              <a:ext uri="{FF2B5EF4-FFF2-40B4-BE49-F238E27FC236}">
                <a16:creationId xmlns:a16="http://schemas.microsoft.com/office/drawing/2014/main" id="{9E96923A-B50F-2A44-9C76-3C9FFD0F8EFB}"/>
              </a:ext>
            </a:extLst>
          </p:cNvPr>
          <p:cNvSpPr>
            <a:spLocks noGrp="1"/>
          </p:cNvSpPr>
          <p:nvPr>
            <p:ph type="ctrTitle"/>
          </p:nvPr>
        </p:nvSpPr>
        <p:spPr>
          <a:xfrm>
            <a:off x="767070" y="1343988"/>
            <a:ext cx="9144000" cy="2165973"/>
          </a:xfrm>
        </p:spPr>
        <p:txBody>
          <a:bodyPr lIns="0" anchor="b"/>
          <a:lstStyle>
            <a:lvl1pPr algn="l">
              <a:defRPr sz="6000" spc="-5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B50290-CA83-1F4F-905C-EBE9354CA951}"/>
              </a:ext>
            </a:extLst>
          </p:cNvPr>
          <p:cNvSpPr>
            <a:spLocks noGrp="1"/>
          </p:cNvSpPr>
          <p:nvPr>
            <p:ph type="subTitle" idx="1"/>
          </p:nvPr>
        </p:nvSpPr>
        <p:spPr>
          <a:xfrm>
            <a:off x="767070" y="3602038"/>
            <a:ext cx="7544451" cy="912812"/>
          </a:xfrm>
        </p:spPr>
        <p:txBody>
          <a:bodyPr lIns="0"/>
          <a:lstStyle>
            <a:lvl1pPr marL="0" indent="0" algn="l">
              <a:buNone/>
              <a:defRPr sz="24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4E13CC7-FA84-5249-B18B-5A3E8CCE94F4}"/>
              </a:ext>
            </a:extLst>
          </p:cNvPr>
          <p:cNvSpPr>
            <a:spLocks noGrp="1"/>
          </p:cNvSpPr>
          <p:nvPr>
            <p:ph type="dt" sz="half" idx="10"/>
          </p:nvPr>
        </p:nvSpPr>
        <p:spPr>
          <a:xfrm>
            <a:off x="767070" y="6356350"/>
            <a:ext cx="2743200" cy="365125"/>
          </a:xfrm>
        </p:spPr>
        <p:txBody>
          <a:bodyPr lIns="0"/>
          <a:lstStyle/>
          <a:p>
            <a:fld id="{0352A42B-78AF-8D4D-94A5-85285646B5D9}" type="datetimeFigureOut">
              <a:rPr lang="en-US" smtClean="0"/>
              <a:t>10/6/2021</a:t>
            </a:fld>
            <a:endParaRPr lang="en-US"/>
          </a:p>
        </p:txBody>
      </p:sp>
      <p:sp>
        <p:nvSpPr>
          <p:cNvPr id="21" name="Text Placeholder 20">
            <a:extLst>
              <a:ext uri="{FF2B5EF4-FFF2-40B4-BE49-F238E27FC236}">
                <a16:creationId xmlns:a16="http://schemas.microsoft.com/office/drawing/2014/main" id="{89993145-E805-8048-89C8-948B8319753A}"/>
              </a:ext>
            </a:extLst>
          </p:cNvPr>
          <p:cNvSpPr>
            <a:spLocks noGrp="1"/>
          </p:cNvSpPr>
          <p:nvPr>
            <p:ph type="body" sz="quarter" idx="11"/>
          </p:nvPr>
        </p:nvSpPr>
        <p:spPr>
          <a:xfrm>
            <a:off x="766916" y="4714875"/>
            <a:ext cx="5819775" cy="542925"/>
          </a:xfrm>
        </p:spPr>
        <p:txBody>
          <a:bodyPr lIns="0" anchor="b"/>
          <a:lstStyle>
            <a:lvl1pPr marL="0" indent="0">
              <a:buNone/>
              <a:defRPr b="1" i="0">
                <a:solidFill>
                  <a:schemeClr val="bg2">
                    <a:lumMod val="50000"/>
                  </a:schemeClr>
                </a:solidFill>
                <a:latin typeface="Fira Sans" panose="020B0503050000020004" pitchFamily="34" charset="0"/>
              </a:defRPr>
            </a:lvl1pPr>
          </a:lstStyle>
          <a:p>
            <a:pPr lvl="0"/>
            <a:r>
              <a:rPr lang="en-US"/>
              <a:t>Click to edit Master text styles</a:t>
            </a:r>
          </a:p>
        </p:txBody>
      </p:sp>
      <p:sp>
        <p:nvSpPr>
          <p:cNvPr id="23" name="Text Placeholder 22">
            <a:extLst>
              <a:ext uri="{FF2B5EF4-FFF2-40B4-BE49-F238E27FC236}">
                <a16:creationId xmlns:a16="http://schemas.microsoft.com/office/drawing/2014/main" id="{E0351F6B-787D-2E4D-AFF5-594834FF4360}"/>
              </a:ext>
            </a:extLst>
          </p:cNvPr>
          <p:cNvSpPr>
            <a:spLocks noGrp="1"/>
          </p:cNvSpPr>
          <p:nvPr>
            <p:ph type="body" sz="quarter" idx="12"/>
          </p:nvPr>
        </p:nvSpPr>
        <p:spPr>
          <a:xfrm>
            <a:off x="766763" y="5280024"/>
            <a:ext cx="4233862" cy="792163"/>
          </a:xfrm>
        </p:spPr>
        <p:txBody>
          <a:bodyPr lIns="0" tIns="0">
            <a:normAutofit/>
          </a:bodyPr>
          <a:lstStyle>
            <a:lvl1pPr marL="0" indent="0">
              <a:buNone/>
              <a:defRPr sz="2000">
                <a:solidFill>
                  <a:schemeClr val="tx1">
                    <a:lumMod val="40000"/>
                    <a:lumOff val="60000"/>
                  </a:schemeClr>
                </a:solidFill>
              </a:defRPr>
            </a:lvl1pPr>
          </a:lstStyle>
          <a:p>
            <a:pPr lvl="0"/>
            <a:r>
              <a:rPr lang="en-US"/>
              <a:t>Click to edit Master text styles</a:t>
            </a:r>
          </a:p>
        </p:txBody>
      </p:sp>
    </p:spTree>
    <p:extLst>
      <p:ext uri="{BB962C8B-B14F-4D97-AF65-F5344CB8AC3E}">
        <p14:creationId xmlns:p14="http://schemas.microsoft.com/office/powerpoint/2010/main" val="3954798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4C762F-CA59-49E8-B588-821B631C7A3E}" type="datetimeFigureOut">
              <a:rPr lang="en-AU" smtClean="0"/>
              <a:t>6/10/2021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3121152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accent3">
                    <a:lumMod val="40000"/>
                    <a:lumOff val="60000"/>
                  </a:schemeClr>
                </a:solidFill>
              </a:defRPr>
            </a:lvl1pPr>
          </a:lstStyle>
          <a:p>
            <a:fld id="{1914ADBB-9B2F-49DA-AF6D-BE3F02D08A96}" type="datetimeFigureOut">
              <a:rPr lang="en-AU" smtClean="0"/>
              <a:pPr/>
              <a:t>6/10/2021</a:t>
            </a:fld>
            <a:endParaRPr lang="en-AU" dirty="0"/>
          </a:p>
        </p:txBody>
      </p:sp>
      <p:sp>
        <p:nvSpPr>
          <p:cNvPr id="5" name="Footer Placeholder 4"/>
          <p:cNvSpPr>
            <a:spLocks noGrp="1"/>
          </p:cNvSpPr>
          <p:nvPr>
            <p:ph type="ftr" sz="quarter" idx="11"/>
          </p:nvPr>
        </p:nvSpPr>
        <p:spPr/>
        <p:txBody>
          <a:bodyPr/>
          <a:lstStyle>
            <a:lvl1pPr>
              <a:defRPr>
                <a:solidFill>
                  <a:schemeClr val="accent3">
                    <a:lumMod val="40000"/>
                    <a:lumOff val="60000"/>
                  </a:schemeClr>
                </a:solidFill>
              </a:defRPr>
            </a:lvl1pPr>
          </a:lstStyle>
          <a:p>
            <a:endParaRPr lang="en-AU"/>
          </a:p>
        </p:txBody>
      </p:sp>
      <p:sp>
        <p:nvSpPr>
          <p:cNvPr id="6" name="Slide Number Placeholder 5"/>
          <p:cNvSpPr>
            <a:spLocks noGrp="1"/>
          </p:cNvSpPr>
          <p:nvPr>
            <p:ph type="sldNum" sz="quarter" idx="12"/>
          </p:nvPr>
        </p:nvSpPr>
        <p:spPr/>
        <p:txBody>
          <a:bodyPr/>
          <a:lstStyle>
            <a:lvl1pPr>
              <a:defRPr>
                <a:solidFill>
                  <a:schemeClr val="accent3">
                    <a:lumMod val="40000"/>
                    <a:lumOff val="60000"/>
                  </a:schemeClr>
                </a:solidFill>
              </a:defRPr>
            </a:lvl1pPr>
          </a:lstStyle>
          <a:p>
            <a:fld id="{0A1DFEB5-E876-410F-91D8-857A6666802B}" type="slidenum">
              <a:rPr lang="en-AU" smtClean="0"/>
              <a:pPr/>
              <a:t>‹#›</a:t>
            </a:fld>
            <a:endParaRPr lang="en-AU"/>
          </a:p>
        </p:txBody>
      </p:sp>
      <p:sp>
        <p:nvSpPr>
          <p:cNvPr id="7" name="Title 1">
            <a:extLst>
              <a:ext uri="{FF2B5EF4-FFF2-40B4-BE49-F238E27FC236}">
                <a16:creationId xmlns:a16="http://schemas.microsoft.com/office/drawing/2014/main" id="{D87C4289-805A-AA47-A853-BE2F19084539}"/>
              </a:ext>
            </a:extLst>
          </p:cNvPr>
          <p:cNvSpPr>
            <a:spLocks noGrp="1"/>
          </p:cNvSpPr>
          <p:nvPr>
            <p:ph type="title"/>
          </p:nvPr>
        </p:nvSpPr>
        <p:spPr>
          <a:xfrm>
            <a:off x="1233487" y="947084"/>
            <a:ext cx="9725026" cy="2852737"/>
          </a:xfrm>
        </p:spPr>
        <p:txBody>
          <a:bodyPr anchor="b"/>
          <a:lstStyle>
            <a:lvl1pPr algn="ctr">
              <a:defRPr sz="6000">
                <a:solidFill>
                  <a:schemeClr val="bg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DCB03389-0927-934A-91E4-ADD7A44B22FF}"/>
              </a:ext>
            </a:extLst>
          </p:cNvPr>
          <p:cNvSpPr>
            <a:spLocks noGrp="1"/>
          </p:cNvSpPr>
          <p:nvPr>
            <p:ph type="body" idx="1"/>
          </p:nvPr>
        </p:nvSpPr>
        <p:spPr>
          <a:xfrm>
            <a:off x="1233487" y="3826809"/>
            <a:ext cx="9725026" cy="1500187"/>
          </a:xfrm>
        </p:spPr>
        <p:txBody>
          <a:bodyPr>
            <a:normAutofit/>
          </a:bodyPr>
          <a:lstStyle>
            <a:lvl1pPr marL="0" indent="0" algn="ctr">
              <a:buNone/>
              <a:defRPr sz="3200">
                <a:solidFill>
                  <a:schemeClr val="accent3">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7064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14ADBB-9B2F-49DA-AF6D-BE3F02D08A96}" type="datetimeFigureOut">
              <a:rPr lang="en-AU" smtClean="0"/>
              <a:pPr/>
              <a:t>6/10/2021</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A1DFEB5-E876-410F-91D8-857A6666802B}" type="slidenum">
              <a:rPr lang="en-AU" smtClean="0"/>
              <a:pPr/>
              <a:t>‹#›</a:t>
            </a:fld>
            <a:endParaRPr lang="en-AU" dirty="0"/>
          </a:p>
        </p:txBody>
      </p:sp>
      <p:sp>
        <p:nvSpPr>
          <p:cNvPr id="6" name="Title 1">
            <a:extLst>
              <a:ext uri="{FF2B5EF4-FFF2-40B4-BE49-F238E27FC236}">
                <a16:creationId xmlns:a16="http://schemas.microsoft.com/office/drawing/2014/main" id="{D87C4289-805A-AA47-A853-BE2F19084539}"/>
              </a:ext>
            </a:extLst>
          </p:cNvPr>
          <p:cNvSpPr>
            <a:spLocks noGrp="1"/>
          </p:cNvSpPr>
          <p:nvPr>
            <p:ph type="title"/>
          </p:nvPr>
        </p:nvSpPr>
        <p:spPr>
          <a:xfrm>
            <a:off x="878681" y="800100"/>
            <a:ext cx="10434638" cy="3744865"/>
          </a:xfrm>
        </p:spPr>
        <p:txBody>
          <a:bodyPr anchor="b">
            <a:normAutofit/>
          </a:bodyPr>
          <a:lstStyle>
            <a:lvl1pPr marL="177800" indent="-177800" algn="l">
              <a:tabLst/>
              <a:defRPr sz="5400" b="1" i="0" spc="-50" baseline="0">
                <a:solidFill>
                  <a:schemeClr val="bg1"/>
                </a:solidFill>
                <a:latin typeface="Poppins" pitchFamily="2" charset="77"/>
                <a:cs typeface="Poppins" pitchFamily="2" charset="77"/>
              </a:defRPr>
            </a:lvl1pPr>
          </a:lstStyle>
          <a:p>
            <a:r>
              <a:rPr lang="en-US" dirty="0"/>
              <a:t>Click to edit Master title style</a:t>
            </a:r>
          </a:p>
        </p:txBody>
      </p:sp>
      <p:sp>
        <p:nvSpPr>
          <p:cNvPr id="7" name="Text Placeholder 2">
            <a:extLst>
              <a:ext uri="{FF2B5EF4-FFF2-40B4-BE49-F238E27FC236}">
                <a16:creationId xmlns:a16="http://schemas.microsoft.com/office/drawing/2014/main" id="{DCB03389-0927-934A-91E4-ADD7A44B22FF}"/>
              </a:ext>
            </a:extLst>
          </p:cNvPr>
          <p:cNvSpPr>
            <a:spLocks noGrp="1"/>
          </p:cNvSpPr>
          <p:nvPr>
            <p:ph type="body" idx="1"/>
          </p:nvPr>
        </p:nvSpPr>
        <p:spPr>
          <a:xfrm>
            <a:off x="878681" y="5034249"/>
            <a:ext cx="10434638" cy="797345"/>
          </a:xfrm>
        </p:spPr>
        <p:txBody>
          <a:bodyPr>
            <a:normAutofit/>
          </a:bodyPr>
          <a:lstStyle>
            <a:lvl1pPr marL="0" indent="0" algn="l">
              <a:buNone/>
              <a:defRPr sz="3200" b="0" i="0">
                <a:solidFill>
                  <a:schemeClr val="accent3">
                    <a:lumMod val="40000"/>
                    <a:lumOff val="60000"/>
                  </a:schemeClr>
                </a:solidFill>
                <a:latin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06409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D4C762F-CA59-49E8-B588-821B631C7A3E}" type="datetimeFigureOut">
              <a:rPr lang="en-AU" smtClean="0"/>
              <a:t>6/10/2021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3274046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accent3">
                    <a:lumMod val="40000"/>
                    <a:lumOff val="60000"/>
                  </a:schemeClr>
                </a:solidFill>
              </a:defRPr>
            </a:lvl1pPr>
          </a:lstStyle>
          <a:p>
            <a:fld id="{1914ADBB-9B2F-49DA-AF6D-BE3F02D08A96}" type="datetimeFigureOut">
              <a:rPr lang="en-AU" smtClean="0"/>
              <a:pPr/>
              <a:t>6/10/2021</a:t>
            </a:fld>
            <a:endParaRPr lang="en-AU" dirty="0"/>
          </a:p>
        </p:txBody>
      </p:sp>
      <p:sp>
        <p:nvSpPr>
          <p:cNvPr id="5" name="Footer Placeholder 4"/>
          <p:cNvSpPr>
            <a:spLocks noGrp="1"/>
          </p:cNvSpPr>
          <p:nvPr>
            <p:ph type="ftr" sz="quarter" idx="11"/>
          </p:nvPr>
        </p:nvSpPr>
        <p:spPr/>
        <p:txBody>
          <a:bodyPr/>
          <a:lstStyle>
            <a:lvl1pPr>
              <a:defRPr>
                <a:solidFill>
                  <a:schemeClr val="accent3">
                    <a:lumMod val="40000"/>
                    <a:lumOff val="60000"/>
                  </a:schemeClr>
                </a:solidFill>
              </a:defRPr>
            </a:lvl1pPr>
          </a:lstStyle>
          <a:p>
            <a:endParaRPr lang="en-AU"/>
          </a:p>
        </p:txBody>
      </p:sp>
      <p:sp>
        <p:nvSpPr>
          <p:cNvPr id="6" name="Slide Number Placeholder 5"/>
          <p:cNvSpPr>
            <a:spLocks noGrp="1"/>
          </p:cNvSpPr>
          <p:nvPr>
            <p:ph type="sldNum" sz="quarter" idx="12"/>
          </p:nvPr>
        </p:nvSpPr>
        <p:spPr/>
        <p:txBody>
          <a:bodyPr/>
          <a:lstStyle>
            <a:lvl1pPr>
              <a:defRPr>
                <a:solidFill>
                  <a:schemeClr val="accent3">
                    <a:lumMod val="40000"/>
                    <a:lumOff val="60000"/>
                  </a:schemeClr>
                </a:solidFill>
              </a:defRPr>
            </a:lvl1pPr>
          </a:lstStyle>
          <a:p>
            <a:fld id="{0A1DFEB5-E876-410F-91D8-857A6666802B}" type="slidenum">
              <a:rPr lang="en-AU" smtClean="0"/>
              <a:pPr/>
              <a:t>‹#›</a:t>
            </a:fld>
            <a:endParaRPr lang="en-AU"/>
          </a:p>
        </p:txBody>
      </p:sp>
      <p:sp>
        <p:nvSpPr>
          <p:cNvPr id="7" name="Title 1">
            <a:extLst>
              <a:ext uri="{FF2B5EF4-FFF2-40B4-BE49-F238E27FC236}">
                <a16:creationId xmlns:a16="http://schemas.microsoft.com/office/drawing/2014/main" id="{D87C4289-805A-AA47-A853-BE2F19084539}"/>
              </a:ext>
            </a:extLst>
          </p:cNvPr>
          <p:cNvSpPr>
            <a:spLocks noGrp="1"/>
          </p:cNvSpPr>
          <p:nvPr>
            <p:ph type="title"/>
          </p:nvPr>
        </p:nvSpPr>
        <p:spPr>
          <a:xfrm>
            <a:off x="1233487" y="947084"/>
            <a:ext cx="9725026" cy="2852737"/>
          </a:xfrm>
        </p:spPr>
        <p:txBody>
          <a:bodyPr anchor="b"/>
          <a:lstStyle>
            <a:lvl1pPr algn="ctr">
              <a:defRPr sz="6000">
                <a:solidFill>
                  <a:schemeClr val="bg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DCB03389-0927-934A-91E4-ADD7A44B22FF}"/>
              </a:ext>
            </a:extLst>
          </p:cNvPr>
          <p:cNvSpPr>
            <a:spLocks noGrp="1"/>
          </p:cNvSpPr>
          <p:nvPr>
            <p:ph type="body" idx="1"/>
          </p:nvPr>
        </p:nvSpPr>
        <p:spPr>
          <a:xfrm>
            <a:off x="1233487" y="3826809"/>
            <a:ext cx="9725026" cy="1500187"/>
          </a:xfrm>
        </p:spPr>
        <p:txBody>
          <a:bodyPr>
            <a:normAutofit/>
          </a:bodyPr>
          <a:lstStyle>
            <a:lvl1pPr marL="0" indent="0" algn="ctr">
              <a:buNone/>
              <a:defRPr sz="3200">
                <a:solidFill>
                  <a:schemeClr val="accent3">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35214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14ADBB-9B2F-49DA-AF6D-BE3F02D08A96}" type="datetimeFigureOut">
              <a:rPr lang="en-AU" smtClean="0"/>
              <a:pPr/>
              <a:t>6/10/2021</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A1DFEB5-E876-410F-91D8-857A6666802B}" type="slidenum">
              <a:rPr lang="en-AU" smtClean="0"/>
              <a:pPr/>
              <a:t>‹#›</a:t>
            </a:fld>
            <a:endParaRPr lang="en-AU" dirty="0"/>
          </a:p>
        </p:txBody>
      </p:sp>
      <p:sp>
        <p:nvSpPr>
          <p:cNvPr id="6" name="Title 1">
            <a:extLst>
              <a:ext uri="{FF2B5EF4-FFF2-40B4-BE49-F238E27FC236}">
                <a16:creationId xmlns:a16="http://schemas.microsoft.com/office/drawing/2014/main" id="{D87C4289-805A-AA47-A853-BE2F19084539}"/>
              </a:ext>
            </a:extLst>
          </p:cNvPr>
          <p:cNvSpPr>
            <a:spLocks noGrp="1"/>
          </p:cNvSpPr>
          <p:nvPr>
            <p:ph type="title"/>
          </p:nvPr>
        </p:nvSpPr>
        <p:spPr>
          <a:xfrm>
            <a:off x="878681" y="800100"/>
            <a:ext cx="10434638" cy="3744865"/>
          </a:xfrm>
        </p:spPr>
        <p:txBody>
          <a:bodyPr anchor="b">
            <a:normAutofit/>
          </a:bodyPr>
          <a:lstStyle>
            <a:lvl1pPr marL="177800" indent="-177800" algn="l">
              <a:tabLst/>
              <a:defRPr sz="5400" b="1" i="0" spc="-50" baseline="0">
                <a:solidFill>
                  <a:schemeClr val="bg1"/>
                </a:solidFill>
                <a:latin typeface="Poppins" pitchFamily="2" charset="77"/>
                <a:cs typeface="Poppins" pitchFamily="2" charset="77"/>
              </a:defRPr>
            </a:lvl1pPr>
          </a:lstStyle>
          <a:p>
            <a:r>
              <a:rPr lang="en-US" dirty="0"/>
              <a:t>Click to edit Master title style</a:t>
            </a:r>
          </a:p>
        </p:txBody>
      </p:sp>
      <p:sp>
        <p:nvSpPr>
          <p:cNvPr id="7" name="Text Placeholder 2">
            <a:extLst>
              <a:ext uri="{FF2B5EF4-FFF2-40B4-BE49-F238E27FC236}">
                <a16:creationId xmlns:a16="http://schemas.microsoft.com/office/drawing/2014/main" id="{DCB03389-0927-934A-91E4-ADD7A44B22FF}"/>
              </a:ext>
            </a:extLst>
          </p:cNvPr>
          <p:cNvSpPr>
            <a:spLocks noGrp="1"/>
          </p:cNvSpPr>
          <p:nvPr>
            <p:ph type="body" idx="1"/>
          </p:nvPr>
        </p:nvSpPr>
        <p:spPr>
          <a:xfrm>
            <a:off x="878681" y="5034249"/>
            <a:ext cx="10434638" cy="797345"/>
          </a:xfrm>
        </p:spPr>
        <p:txBody>
          <a:bodyPr>
            <a:normAutofit/>
          </a:bodyPr>
          <a:lstStyle>
            <a:lvl1pPr marL="0" indent="0" algn="l">
              <a:buNone/>
              <a:defRPr sz="3200" b="0" i="0">
                <a:solidFill>
                  <a:schemeClr val="accent3">
                    <a:lumMod val="40000"/>
                    <a:lumOff val="60000"/>
                  </a:schemeClr>
                </a:solidFill>
                <a:latin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24449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77826" y="1600200"/>
            <a:ext cx="559699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085211" y="1600200"/>
            <a:ext cx="549718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D4C762F-CA59-49E8-B588-821B631C7A3E}" type="datetimeFigureOut">
              <a:rPr lang="en-AU" smtClean="0"/>
              <a:t>6/10/2021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1454385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D4C762F-CA59-49E8-B588-821B631C7A3E}" type="datetimeFigureOut">
              <a:rPr lang="en-AU" smtClean="0"/>
              <a:t>6/10/2021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1013615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accent2">
                    <a:lumMod val="20000"/>
                    <a:lumOff val="80000"/>
                  </a:schemeClr>
                </a:solidFill>
              </a:defRPr>
            </a:lvl1pPr>
          </a:lstStyle>
          <a:p>
            <a:fld id="{1914ADBB-9B2F-49DA-AF6D-BE3F02D08A96}" type="datetimeFigureOut">
              <a:rPr lang="en-AU" smtClean="0"/>
              <a:pPr/>
              <a:t>6/10/2021</a:t>
            </a:fld>
            <a:endParaRPr lang="en-AU" dirty="0"/>
          </a:p>
        </p:txBody>
      </p:sp>
      <p:sp>
        <p:nvSpPr>
          <p:cNvPr id="5" name="Footer Placeholder 4"/>
          <p:cNvSpPr>
            <a:spLocks noGrp="1"/>
          </p:cNvSpPr>
          <p:nvPr>
            <p:ph type="ftr" sz="quarter" idx="11"/>
          </p:nvPr>
        </p:nvSpPr>
        <p:spPr/>
        <p:txBody>
          <a:bodyPr/>
          <a:lstStyle>
            <a:lvl1pPr>
              <a:defRPr>
                <a:solidFill>
                  <a:schemeClr val="accent2">
                    <a:lumMod val="20000"/>
                    <a:lumOff val="80000"/>
                  </a:schemeClr>
                </a:solidFill>
              </a:defRPr>
            </a:lvl1pPr>
          </a:lstStyle>
          <a:p>
            <a:endParaRPr lang="en-AU"/>
          </a:p>
        </p:txBody>
      </p:sp>
      <p:sp>
        <p:nvSpPr>
          <p:cNvPr id="6" name="Slide Number Placeholder 5"/>
          <p:cNvSpPr>
            <a:spLocks noGrp="1"/>
          </p:cNvSpPr>
          <p:nvPr>
            <p:ph type="sldNum" sz="quarter" idx="12"/>
          </p:nvPr>
        </p:nvSpPr>
        <p:spPr/>
        <p:txBody>
          <a:bodyPr/>
          <a:lstStyle>
            <a:lvl1pPr>
              <a:defRPr>
                <a:solidFill>
                  <a:schemeClr val="accent2">
                    <a:lumMod val="20000"/>
                    <a:lumOff val="80000"/>
                  </a:schemeClr>
                </a:solidFill>
              </a:defRPr>
            </a:lvl1pPr>
          </a:lstStyle>
          <a:p>
            <a:fld id="{0A1DFEB5-E876-410F-91D8-857A6666802B}" type="slidenum">
              <a:rPr lang="en-AU" smtClean="0"/>
              <a:pPr/>
              <a:t>‹#›</a:t>
            </a:fld>
            <a:endParaRPr lang="en-AU"/>
          </a:p>
        </p:txBody>
      </p:sp>
      <p:sp>
        <p:nvSpPr>
          <p:cNvPr id="7" name="Title 1">
            <a:extLst>
              <a:ext uri="{FF2B5EF4-FFF2-40B4-BE49-F238E27FC236}">
                <a16:creationId xmlns:a16="http://schemas.microsoft.com/office/drawing/2014/main" id="{D87C4289-805A-AA47-A853-BE2F19084539}"/>
              </a:ext>
            </a:extLst>
          </p:cNvPr>
          <p:cNvSpPr>
            <a:spLocks noGrp="1"/>
          </p:cNvSpPr>
          <p:nvPr>
            <p:ph type="title"/>
          </p:nvPr>
        </p:nvSpPr>
        <p:spPr>
          <a:xfrm>
            <a:off x="1233487" y="947084"/>
            <a:ext cx="9725026" cy="2852737"/>
          </a:xfrm>
        </p:spPr>
        <p:txBody>
          <a:bodyPr anchor="b"/>
          <a:lstStyle>
            <a:lvl1pPr algn="ctr">
              <a:defRPr sz="6000">
                <a:solidFill>
                  <a:schemeClr val="bg1"/>
                </a:solidFill>
              </a:defRPr>
            </a:lvl1p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DCB03389-0927-934A-91E4-ADD7A44B22FF}"/>
              </a:ext>
            </a:extLst>
          </p:cNvPr>
          <p:cNvSpPr>
            <a:spLocks noGrp="1"/>
          </p:cNvSpPr>
          <p:nvPr>
            <p:ph type="body" idx="1"/>
          </p:nvPr>
        </p:nvSpPr>
        <p:spPr>
          <a:xfrm>
            <a:off x="1233487" y="3826809"/>
            <a:ext cx="9725026" cy="1500187"/>
          </a:xfrm>
        </p:spPr>
        <p:txBody>
          <a:bodyPr>
            <a:normAutofit/>
          </a:bodyPr>
          <a:lstStyle>
            <a:lvl1pPr marL="0" indent="0" algn="ctr">
              <a:buNone/>
              <a:defRPr sz="3200">
                <a:solidFill>
                  <a:schemeClr val="accent2">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06044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14ADBB-9B2F-49DA-AF6D-BE3F02D08A96}" type="datetimeFigureOut">
              <a:rPr lang="en-AU" smtClean="0"/>
              <a:pPr/>
              <a:t>6/10/2021</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A1DFEB5-E876-410F-91D8-857A6666802B}" type="slidenum">
              <a:rPr lang="en-AU" smtClean="0"/>
              <a:pPr/>
              <a:t>‹#›</a:t>
            </a:fld>
            <a:endParaRPr lang="en-AU" dirty="0"/>
          </a:p>
        </p:txBody>
      </p:sp>
      <p:sp>
        <p:nvSpPr>
          <p:cNvPr id="6" name="Title 1">
            <a:extLst>
              <a:ext uri="{FF2B5EF4-FFF2-40B4-BE49-F238E27FC236}">
                <a16:creationId xmlns:a16="http://schemas.microsoft.com/office/drawing/2014/main" id="{D87C4289-805A-AA47-A853-BE2F19084539}"/>
              </a:ext>
            </a:extLst>
          </p:cNvPr>
          <p:cNvSpPr>
            <a:spLocks noGrp="1"/>
          </p:cNvSpPr>
          <p:nvPr>
            <p:ph type="title"/>
          </p:nvPr>
        </p:nvSpPr>
        <p:spPr>
          <a:xfrm>
            <a:off x="878681" y="800100"/>
            <a:ext cx="10434638" cy="3744865"/>
          </a:xfrm>
        </p:spPr>
        <p:txBody>
          <a:bodyPr anchor="b">
            <a:normAutofit/>
          </a:bodyPr>
          <a:lstStyle>
            <a:lvl1pPr marL="177800" indent="-177800" algn="l">
              <a:tabLst/>
              <a:defRPr sz="5400" b="1" i="0" spc="-50" baseline="0">
                <a:solidFill>
                  <a:schemeClr val="bg1"/>
                </a:solidFill>
                <a:latin typeface="Poppins" pitchFamily="2" charset="77"/>
                <a:cs typeface="Poppins" pitchFamily="2" charset="77"/>
              </a:defRPr>
            </a:lvl1pPr>
          </a:lstStyle>
          <a:p>
            <a:r>
              <a:rPr lang="en-US" dirty="0"/>
              <a:t>Click to edit Master title style</a:t>
            </a:r>
          </a:p>
        </p:txBody>
      </p:sp>
      <p:sp>
        <p:nvSpPr>
          <p:cNvPr id="7" name="Text Placeholder 2">
            <a:extLst>
              <a:ext uri="{FF2B5EF4-FFF2-40B4-BE49-F238E27FC236}">
                <a16:creationId xmlns:a16="http://schemas.microsoft.com/office/drawing/2014/main" id="{DCB03389-0927-934A-91E4-ADD7A44B22FF}"/>
              </a:ext>
            </a:extLst>
          </p:cNvPr>
          <p:cNvSpPr>
            <a:spLocks noGrp="1"/>
          </p:cNvSpPr>
          <p:nvPr>
            <p:ph type="body" idx="1"/>
          </p:nvPr>
        </p:nvSpPr>
        <p:spPr>
          <a:xfrm>
            <a:off x="878681" y="5034249"/>
            <a:ext cx="10434638" cy="797345"/>
          </a:xfrm>
        </p:spPr>
        <p:txBody>
          <a:bodyPr>
            <a:normAutofit/>
          </a:bodyPr>
          <a:lstStyle>
            <a:lvl1pPr marL="0" indent="0" algn="l">
              <a:buNone/>
              <a:defRPr sz="3200" b="0" i="0">
                <a:solidFill>
                  <a:schemeClr val="accent2">
                    <a:lumMod val="20000"/>
                    <a:lumOff val="80000"/>
                  </a:schemeClr>
                </a:solidFill>
                <a:latin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17760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lvl1pPr algn="ctr">
              <a:defRPr/>
            </a:lvl1pPr>
          </a:lstStyle>
          <a:p>
            <a:r>
              <a:rPr lang="en-US" dirty="0"/>
              <a:t>Click to edit Master title style</a:t>
            </a:r>
            <a:endParaRPr lang="en-AU"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AD4C762F-CA59-49E8-B588-821B631C7A3E}" type="datetimeFigureOut">
              <a:rPr lang="en-AU" smtClean="0"/>
              <a:t>6/10/2021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2356315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78BD938-D3F1-3D4F-8556-7DE2BE2E5695}"/>
              </a:ext>
            </a:extLst>
          </p:cNvPr>
          <p:cNvSpPr>
            <a:spLocks noGrp="1"/>
          </p:cNvSpPr>
          <p:nvPr>
            <p:ph type="ctrTitle"/>
          </p:nvPr>
        </p:nvSpPr>
        <p:spPr>
          <a:xfrm>
            <a:off x="767070" y="1343988"/>
            <a:ext cx="9144000" cy="2165973"/>
          </a:xfrm>
        </p:spPr>
        <p:txBody>
          <a:bodyPr lIns="0" anchor="b"/>
          <a:lstStyle>
            <a:lvl1pPr algn="l">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E9FB1F58-865F-5D4E-A0B2-841CF9679107}"/>
              </a:ext>
            </a:extLst>
          </p:cNvPr>
          <p:cNvSpPr>
            <a:spLocks noGrp="1"/>
          </p:cNvSpPr>
          <p:nvPr>
            <p:ph type="subTitle" idx="1"/>
          </p:nvPr>
        </p:nvSpPr>
        <p:spPr>
          <a:xfrm>
            <a:off x="767070" y="3602038"/>
            <a:ext cx="7850522" cy="1655762"/>
          </a:xfrm>
          <a:prstGeom prst="rect">
            <a:avLst/>
          </a:prstGeom>
        </p:spPr>
        <p:txBody>
          <a:bodyPr/>
          <a:lstStyle>
            <a:lvl1pPr marL="0" indent="0" algn="l">
              <a:buNone/>
              <a:defRPr sz="2400">
                <a:solidFill>
                  <a:schemeClr val="accent3">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189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D4C762F-CA59-49E8-B588-821B631C7A3E}" type="datetimeFigureOut">
              <a:rPr lang="en-AU" smtClean="0"/>
              <a:t>6/10/2021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1999213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4C762F-CA59-49E8-B588-821B631C7A3E}" type="datetimeFigureOut">
              <a:rPr lang="en-AU" smtClean="0"/>
              <a:t>6/10/2021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249449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77826" y="1600200"/>
            <a:ext cx="559699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085211" y="1600200"/>
            <a:ext cx="549718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D4C762F-CA59-49E8-B588-821B631C7A3E}" type="datetimeFigureOut">
              <a:rPr lang="en-AU" smtClean="0"/>
              <a:t>6/10/2021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1122035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277826" y="1535113"/>
            <a:ext cx="57181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77826" y="2174875"/>
            <a:ext cx="57181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AD4C762F-CA59-49E8-B588-821B631C7A3E}" type="datetimeFigureOut">
              <a:rPr lang="en-AU" smtClean="0"/>
              <a:t>6/10/2021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1938424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AD4C762F-CA59-49E8-B588-821B631C7A3E}" type="datetimeFigureOut">
              <a:rPr lang="en-AU" smtClean="0"/>
              <a:t>6/10/2021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380931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4C762F-CA59-49E8-B588-821B631C7A3E}" type="datetimeFigureOut">
              <a:rPr lang="en-AU" smtClean="0"/>
              <a:t>6/10/2021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210925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4C762F-CA59-49E8-B588-821B631C7A3E}" type="datetimeFigureOut">
              <a:rPr lang="en-AU" smtClean="0"/>
              <a:t>6/10/2021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23262842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5.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5.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6.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643844DF-4E0B-3544-9922-8EB56AE67EB8}"/>
              </a:ext>
            </a:extLst>
          </p:cNvPr>
          <p:cNvSpPr/>
          <p:nvPr userDrawn="1"/>
        </p:nvSpPr>
        <p:spPr>
          <a:xfrm flipH="1">
            <a:off x="3764280" y="2736680"/>
            <a:ext cx="8427720" cy="4121320"/>
          </a:xfrm>
          <a:prstGeom prst="rtTriangle">
            <a:avLst/>
          </a:prstGeom>
          <a:solidFill>
            <a:srgbClr val="1F7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a:stretch>
            <a:fillRect/>
          </a:stretch>
        </p:blipFill>
        <p:spPr>
          <a:xfrm>
            <a:off x="6989703" y="3212793"/>
            <a:ext cx="5202297" cy="3641607"/>
          </a:xfrm>
          <a:prstGeom prst="rect">
            <a:avLst/>
          </a:prstGeom>
        </p:spPr>
      </p:pic>
      <p:pic>
        <p:nvPicPr>
          <p:cNvPr id="8" name="Picture 7">
            <a:extLst>
              <a:ext uri="{FF2B5EF4-FFF2-40B4-BE49-F238E27FC236}">
                <a16:creationId xmlns:a16="http://schemas.microsoft.com/office/drawing/2014/main" id="{CF66A9A6-43AA-1349-8AD0-23FABF906A65}"/>
              </a:ext>
            </a:extLst>
          </p:cNvPr>
          <p:cNvPicPr>
            <a:picLocks noChangeAspect="1"/>
          </p:cNvPicPr>
          <p:nvPr userDrawn="1"/>
        </p:nvPicPr>
        <p:blipFill>
          <a:blip r:embed="rId4"/>
          <a:stretch>
            <a:fillRect/>
          </a:stretch>
        </p:blipFill>
        <p:spPr>
          <a:xfrm>
            <a:off x="8311367" y="6271243"/>
            <a:ext cx="3454429" cy="237953"/>
          </a:xfrm>
          <a:prstGeom prst="rect">
            <a:avLst/>
          </a:prstGeom>
        </p:spPr>
      </p:pic>
      <p:sp>
        <p:nvSpPr>
          <p:cNvPr id="2" name="Title Placeholder 1">
            <a:extLst>
              <a:ext uri="{FF2B5EF4-FFF2-40B4-BE49-F238E27FC236}">
                <a16:creationId xmlns:a16="http://schemas.microsoft.com/office/drawing/2014/main" id="{9EFBC827-767A-EB45-A727-C2A2F6C375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1BD145-B6AE-9B45-8E40-2E6CCAD25E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794C053-46DF-1E43-AC20-586C2EC185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a:solidFill>
                  <a:schemeClr val="tx1">
                    <a:tint val="75000"/>
                  </a:schemeClr>
                </a:solidFill>
                <a:latin typeface="Fira Sans ExtraBold" panose="020B0503050000020004" pitchFamily="34" charset="0"/>
              </a:defRPr>
            </a:lvl1pPr>
          </a:lstStyle>
          <a:p>
            <a:fld id="{0352A42B-78AF-8D4D-94A5-85285646B5D9}" type="datetimeFigureOut">
              <a:rPr lang="en-US" smtClean="0"/>
              <a:pPr/>
              <a:t>10/6/2021</a:t>
            </a:fld>
            <a:endParaRPr lang="en-US" dirty="0"/>
          </a:p>
        </p:txBody>
      </p:sp>
      <p:sp>
        <p:nvSpPr>
          <p:cNvPr id="12" name="Rectangle 11">
            <a:extLst>
              <a:ext uri="{FF2B5EF4-FFF2-40B4-BE49-F238E27FC236}">
                <a16:creationId xmlns:a16="http://schemas.microsoft.com/office/drawing/2014/main" id="{FFD59D8F-D370-3847-9360-24C49228DF77}"/>
              </a:ext>
            </a:extLst>
          </p:cNvPr>
          <p:cNvSpPr/>
          <p:nvPr userDrawn="1"/>
        </p:nvSpPr>
        <p:spPr>
          <a:xfrm>
            <a:off x="0" y="0"/>
            <a:ext cx="12192000" cy="91758"/>
          </a:xfrm>
          <a:prstGeom prst="rect">
            <a:avLst/>
          </a:prstGeom>
          <a:solidFill>
            <a:srgbClr val="1F7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23142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b="1" i="0" kern="1200" spc="-150">
          <a:solidFill>
            <a:schemeClr val="tx1"/>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spc="0" baseline="0">
          <a:solidFill>
            <a:schemeClr val="tx1"/>
          </a:solidFill>
          <a:latin typeface="Fira Sans Light" panose="020B04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0">
          <a:solidFill>
            <a:schemeClr val="tx1"/>
          </a:solidFill>
          <a:latin typeface="Fira Sans Light" panose="020B040305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spc="0">
          <a:solidFill>
            <a:schemeClr val="tx1"/>
          </a:solidFill>
          <a:latin typeface="Fira Sans Light" panose="020B0403050000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0">
          <a:solidFill>
            <a:schemeClr val="tx1"/>
          </a:solidFill>
          <a:latin typeface="Fira Sans Light" panose="020B040305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0">
          <a:solidFill>
            <a:schemeClr val="tx1"/>
          </a:solidFill>
          <a:latin typeface="Fira Sans Light" panose="020B04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60F1E91D-5DA8-9746-970C-5CBFB20C5755}"/>
              </a:ext>
            </a:extLst>
          </p:cNvPr>
          <p:cNvSpPr/>
          <p:nvPr userDrawn="1"/>
        </p:nvSpPr>
        <p:spPr>
          <a:xfrm flipH="1">
            <a:off x="9601200" y="5591048"/>
            <a:ext cx="2590800" cy="1266952"/>
          </a:xfrm>
          <a:prstGeom prst="rtTriangle">
            <a:avLst/>
          </a:prstGeom>
          <a:solidFill>
            <a:srgbClr val="1F7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469082-63E2-2742-AF39-91BB6A3B01A0}"/>
              </a:ext>
            </a:extLst>
          </p:cNvPr>
          <p:cNvSpPr/>
          <p:nvPr userDrawn="1"/>
        </p:nvSpPr>
        <p:spPr>
          <a:xfrm>
            <a:off x="0" y="0"/>
            <a:ext cx="12192000" cy="91758"/>
          </a:xfrm>
          <a:prstGeom prst="rect">
            <a:avLst/>
          </a:prstGeom>
          <a:solidFill>
            <a:srgbClr val="1F7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77826" y="91758"/>
            <a:ext cx="11304574" cy="1143000"/>
          </a:xfrm>
          <a:prstGeom prst="rect">
            <a:avLst/>
          </a:prstGeom>
        </p:spPr>
        <p:txBody>
          <a:bodyPr vert="horz" lIns="91440" tIns="45720" rIns="91440" bIns="45720" rtlCol="0" anchor="b">
            <a:normAutofit/>
          </a:bodyPr>
          <a:lstStyle/>
          <a:p>
            <a:r>
              <a:rPr lang="en-US" dirty="0"/>
              <a:t>Click to edit Master title style</a:t>
            </a:r>
            <a:endParaRPr lang="en-AU" dirty="0"/>
          </a:p>
        </p:txBody>
      </p:sp>
      <p:sp>
        <p:nvSpPr>
          <p:cNvPr id="3" name="Text Placeholder 2"/>
          <p:cNvSpPr>
            <a:spLocks noGrp="1"/>
          </p:cNvSpPr>
          <p:nvPr>
            <p:ph type="body" idx="1"/>
          </p:nvPr>
        </p:nvSpPr>
        <p:spPr>
          <a:xfrm>
            <a:off x="277826" y="1600200"/>
            <a:ext cx="1130457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tx1">
                    <a:tint val="75000"/>
                  </a:schemeClr>
                </a:solidFill>
                <a:latin typeface="Fira Sans" panose="020B0604020202020204" charset="0"/>
              </a:defRPr>
            </a:lvl1pPr>
          </a:lstStyle>
          <a:p>
            <a:fld id="{AD4C762F-CA59-49E8-B588-821B631C7A3E}" type="datetimeFigureOut">
              <a:rPr lang="en-AU" smtClean="0"/>
              <a:pPr/>
              <a:t>6/10/2021</a:t>
            </a:fld>
            <a:endParaRPr lang="en-AU" dirty="0"/>
          </a:p>
        </p:txBody>
      </p:sp>
      <p:sp>
        <p:nvSpPr>
          <p:cNvPr id="5" name="Footer Placeholder 4"/>
          <p:cNvSpPr>
            <a:spLocks noGrp="1"/>
          </p:cNvSpPr>
          <p:nvPr>
            <p:ph type="ftr" sz="quarter" idx="3"/>
          </p:nvPr>
        </p:nvSpPr>
        <p:spPr>
          <a:xfrm>
            <a:off x="1747880" y="6356350"/>
            <a:ext cx="6934873" cy="365125"/>
          </a:xfrm>
          <a:prstGeom prst="rect">
            <a:avLst/>
          </a:prstGeom>
        </p:spPr>
        <p:txBody>
          <a:bodyPr vert="horz" lIns="91440" tIns="45720" rIns="91440" bIns="45720" rtlCol="0" anchor="ctr"/>
          <a:lstStyle>
            <a:lvl1pPr algn="ctr">
              <a:defRPr sz="1200" b="1">
                <a:solidFill>
                  <a:schemeClr val="tx1">
                    <a:tint val="75000"/>
                  </a:schemeClr>
                </a:solidFill>
                <a:latin typeface="Fira Sans" panose="020B0604020202020204" charset="0"/>
              </a:defRPr>
            </a:lvl1pPr>
          </a:lstStyle>
          <a:p>
            <a:endParaRPr lang="en-AU" dirty="0"/>
          </a:p>
        </p:txBody>
      </p:sp>
      <p:sp>
        <p:nvSpPr>
          <p:cNvPr id="6" name="Slide Number Placeholder 5"/>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tx1">
                    <a:tint val="75000"/>
                  </a:schemeClr>
                </a:solidFill>
                <a:latin typeface="Fira Sans" panose="020B0604020202020204" charset="0"/>
              </a:defRPr>
            </a:lvl1pPr>
          </a:lstStyle>
          <a:p>
            <a:fld id="{9094B4EA-4D9F-48E4-A7D5-A43E4F5E8708}" type="slidenum">
              <a:rPr lang="en-AU" smtClean="0"/>
              <a:pPr/>
              <a:t>‹#›</a:t>
            </a:fld>
            <a:endParaRPr lang="en-AU"/>
          </a:p>
        </p:txBody>
      </p:sp>
      <p:pic>
        <p:nvPicPr>
          <p:cNvPr id="8" name="Picture 7">
            <a:extLst>
              <a:ext uri="{FF2B5EF4-FFF2-40B4-BE49-F238E27FC236}">
                <a16:creationId xmlns:a16="http://schemas.microsoft.com/office/drawing/2014/main" id="{FD9CDF7B-6094-D341-91FD-53AA2397D9EC}"/>
              </a:ext>
            </a:extLst>
          </p:cNvPr>
          <p:cNvPicPr>
            <a:picLocks noChangeAspect="1"/>
          </p:cNvPicPr>
          <p:nvPr userDrawn="1"/>
        </p:nvPicPr>
        <p:blipFill>
          <a:blip r:embed="rId11"/>
          <a:stretch>
            <a:fillRect/>
          </a:stretch>
        </p:blipFill>
        <p:spPr>
          <a:xfrm>
            <a:off x="10693400" y="6359466"/>
            <a:ext cx="1352296" cy="353677"/>
          </a:xfrm>
          <a:prstGeom prst="rect">
            <a:avLst/>
          </a:prstGeom>
        </p:spPr>
      </p:pic>
    </p:spTree>
    <p:extLst>
      <p:ext uri="{BB962C8B-B14F-4D97-AF65-F5344CB8AC3E}">
        <p14:creationId xmlns:p14="http://schemas.microsoft.com/office/powerpoint/2010/main" val="401484189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txStyles>
    <p:titleStyle>
      <a:lvl1pPr algn="l" defTabSz="914400" rtl="0" eaLnBrk="1" latinLnBrk="0" hangingPunct="1">
        <a:lnSpc>
          <a:spcPct val="90000"/>
        </a:lnSpc>
        <a:spcBef>
          <a:spcPct val="0"/>
        </a:spcBef>
        <a:buNone/>
        <a:defRPr sz="4400" b="1" kern="1200" spc="-50" baseline="0">
          <a:solidFill>
            <a:schemeClr val="tx1"/>
          </a:solidFill>
          <a:latin typeface="Poppins" panose="020B0604020202020204" charset="0"/>
          <a:ea typeface="+mj-ea"/>
          <a:cs typeface="Poppins" panose="020B0604020202020204" charset="0"/>
        </a:defRPr>
      </a:lvl1pPr>
    </p:titleStyle>
    <p:bodyStyle>
      <a:lvl1pPr marL="268288" indent="-268288" algn="l" defTabSz="914400" rtl="0" eaLnBrk="1" latinLnBrk="0" hangingPunct="1">
        <a:spcBef>
          <a:spcPct val="20000"/>
        </a:spcBef>
        <a:buClr>
          <a:srgbClr val="47B8B2"/>
        </a:buClr>
        <a:buFont typeface="Wingdings" panose="05000000000000000000" pitchFamily="2" charset="2"/>
        <a:buChar char="§"/>
        <a:defRPr sz="3200" kern="1200" spc="-50" baseline="0">
          <a:solidFill>
            <a:schemeClr val="tx1"/>
          </a:solidFill>
          <a:latin typeface="Fira Sans" panose="020B0604020202020204" charset="0"/>
          <a:ea typeface="+mn-ea"/>
          <a:cs typeface="+mn-cs"/>
        </a:defRPr>
      </a:lvl1pPr>
      <a:lvl2pPr marL="742950" indent="-285750" algn="l" defTabSz="914400" rtl="0" eaLnBrk="1" latinLnBrk="0" hangingPunct="1">
        <a:spcBef>
          <a:spcPct val="20000"/>
        </a:spcBef>
        <a:buClr>
          <a:schemeClr val="tx1">
            <a:lumMod val="50000"/>
            <a:lumOff val="50000"/>
          </a:schemeClr>
        </a:buClr>
        <a:buFont typeface="Wingdings" panose="05000000000000000000" pitchFamily="2" charset="2"/>
        <a:buChar char="§"/>
        <a:defRPr sz="2800" kern="1200" spc="-50" baseline="0">
          <a:solidFill>
            <a:schemeClr val="tx1"/>
          </a:solidFill>
          <a:latin typeface="Fira Sans" panose="020B0604020202020204" charset="0"/>
          <a:ea typeface="+mn-ea"/>
          <a:cs typeface="+mn-cs"/>
        </a:defRPr>
      </a:lvl2pPr>
      <a:lvl3pPr marL="1143000" indent="-228600" algn="l" defTabSz="914400" rtl="0" eaLnBrk="1" latinLnBrk="0" hangingPunct="1">
        <a:spcBef>
          <a:spcPct val="20000"/>
        </a:spcBef>
        <a:buClr>
          <a:schemeClr val="tx1">
            <a:lumMod val="50000"/>
            <a:lumOff val="50000"/>
          </a:schemeClr>
        </a:buClr>
        <a:buFont typeface="Fira Sans" panose="020B0604020202020204" charset="0"/>
        <a:buChar char="›"/>
        <a:defRPr sz="2400" kern="1200" spc="-50" baseline="0">
          <a:solidFill>
            <a:schemeClr val="tx1"/>
          </a:solidFill>
          <a:latin typeface="Fira Sans" panose="020B0604020202020204" charset="0"/>
          <a:ea typeface="+mn-ea"/>
          <a:cs typeface="+mn-cs"/>
        </a:defRPr>
      </a:lvl3pPr>
      <a:lvl4pPr marL="16002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2000" kern="1200" spc="-50" baseline="0">
          <a:solidFill>
            <a:schemeClr val="tx1"/>
          </a:solidFill>
          <a:latin typeface="Fira Sans" panose="020B0604020202020204" charset="0"/>
          <a:ea typeface="+mn-ea"/>
          <a:cs typeface="+mn-cs"/>
        </a:defRPr>
      </a:lvl4pPr>
      <a:lvl5pPr marL="1971675" indent="-142875" algn="l" defTabSz="914400" rtl="0" eaLnBrk="1" latinLnBrk="0" hangingPunct="1">
        <a:spcBef>
          <a:spcPct val="20000"/>
        </a:spcBef>
        <a:buClr>
          <a:schemeClr val="tx1">
            <a:lumMod val="50000"/>
            <a:lumOff val="50000"/>
          </a:schemeClr>
        </a:buClr>
        <a:buFont typeface="Arial" panose="020B0604020202020204" pitchFamily="34" charset="0"/>
        <a:buChar char="­"/>
        <a:defRPr sz="2000" kern="1200" spc="-50" baseline="0">
          <a:solidFill>
            <a:schemeClr val="tx1"/>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F75C0"/>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5"/>
          <a:stretch>
            <a:fillRect/>
          </a:stretch>
        </p:blipFill>
        <p:spPr>
          <a:xfrm>
            <a:off x="3847392" y="1501629"/>
            <a:ext cx="8339184" cy="5356371"/>
          </a:xfrm>
          <a:prstGeom prst="rect">
            <a:avLst/>
          </a:prstGeom>
        </p:spPr>
      </p:pic>
      <p:sp>
        <p:nvSpPr>
          <p:cNvPr id="10" name="Right Triangle 9">
            <a:extLst>
              <a:ext uri="{FF2B5EF4-FFF2-40B4-BE49-F238E27FC236}">
                <a16:creationId xmlns:a16="http://schemas.microsoft.com/office/drawing/2014/main" id="{EEDF4D98-E277-7349-8057-8A7000E9D316}"/>
              </a:ext>
            </a:extLst>
          </p:cNvPr>
          <p:cNvSpPr/>
          <p:nvPr userDrawn="1"/>
        </p:nvSpPr>
        <p:spPr>
          <a:xfrm flipH="1">
            <a:off x="9601200" y="5591048"/>
            <a:ext cx="2590800" cy="1266952"/>
          </a:xfrm>
          <a:prstGeom prst="rtTriangle">
            <a:avLst/>
          </a:prstGeom>
          <a:solidFill>
            <a:srgbClr val="223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77826" y="274638"/>
            <a:ext cx="11304574"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277826" y="1600200"/>
            <a:ext cx="1130457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accent3">
                    <a:lumMod val="40000"/>
                    <a:lumOff val="60000"/>
                  </a:schemeClr>
                </a:solidFill>
                <a:latin typeface="Fira Sans" panose="020B0604020202020204" charset="0"/>
              </a:defRPr>
            </a:lvl1pPr>
          </a:lstStyle>
          <a:p>
            <a:fld id="{1914ADBB-9B2F-49DA-AF6D-BE3F02D08A96}" type="datetimeFigureOut">
              <a:rPr lang="en-AU" smtClean="0"/>
              <a:pPr/>
              <a:t>6/10/2021</a:t>
            </a:fld>
            <a:endParaRPr lang="en-AU" dirty="0"/>
          </a:p>
        </p:txBody>
      </p:sp>
      <p:sp>
        <p:nvSpPr>
          <p:cNvPr id="5" name="Footer Placeholder 4"/>
          <p:cNvSpPr>
            <a:spLocks noGrp="1"/>
          </p:cNvSpPr>
          <p:nvPr>
            <p:ph type="ftr" sz="quarter" idx="3"/>
          </p:nvPr>
        </p:nvSpPr>
        <p:spPr>
          <a:xfrm>
            <a:off x="1756269" y="6356350"/>
            <a:ext cx="6926484" cy="365125"/>
          </a:xfrm>
          <a:prstGeom prst="rect">
            <a:avLst/>
          </a:prstGeom>
        </p:spPr>
        <p:txBody>
          <a:bodyPr vert="horz" lIns="91440" tIns="45720" rIns="91440" bIns="45720" rtlCol="0" anchor="ctr"/>
          <a:lstStyle>
            <a:lvl1pPr algn="ctr">
              <a:defRPr sz="1200" b="1">
                <a:solidFill>
                  <a:schemeClr val="accent3">
                    <a:lumMod val="40000"/>
                    <a:lumOff val="60000"/>
                  </a:schemeClr>
                </a:solidFill>
                <a:latin typeface="Fira Sans" panose="020B0604020202020204" charset="0"/>
              </a:defRPr>
            </a:lvl1pPr>
          </a:lstStyle>
          <a:p>
            <a:endParaRPr lang="en-AU" dirty="0"/>
          </a:p>
        </p:txBody>
      </p:sp>
      <p:sp>
        <p:nvSpPr>
          <p:cNvPr id="6" name="Slide Number Placeholder 5"/>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accent3">
                    <a:lumMod val="40000"/>
                    <a:lumOff val="60000"/>
                  </a:schemeClr>
                </a:solidFill>
                <a:latin typeface="Fira Sans" panose="020B0604020202020204" charset="0"/>
              </a:defRPr>
            </a:lvl1pPr>
          </a:lstStyle>
          <a:p>
            <a:fld id="{0A1DFEB5-E876-410F-91D8-857A6666802B}" type="slidenum">
              <a:rPr lang="en-AU" smtClean="0"/>
              <a:pPr/>
              <a:t>‹#›</a:t>
            </a:fld>
            <a:endParaRPr lang="en-AU" dirty="0"/>
          </a:p>
        </p:txBody>
      </p:sp>
      <p:pic>
        <p:nvPicPr>
          <p:cNvPr id="11" name="Picture 10">
            <a:extLst>
              <a:ext uri="{FF2B5EF4-FFF2-40B4-BE49-F238E27FC236}">
                <a16:creationId xmlns:a16="http://schemas.microsoft.com/office/drawing/2014/main" id="{31F13723-5348-A140-A426-CB286BCB9C8C}"/>
              </a:ext>
            </a:extLst>
          </p:cNvPr>
          <p:cNvPicPr>
            <a:picLocks noChangeAspect="1"/>
          </p:cNvPicPr>
          <p:nvPr userDrawn="1"/>
        </p:nvPicPr>
        <p:blipFill>
          <a:blip r:embed="rId6"/>
          <a:stretch>
            <a:fillRect/>
          </a:stretch>
        </p:blipFill>
        <p:spPr>
          <a:xfrm>
            <a:off x="10693400" y="6359466"/>
            <a:ext cx="1352296" cy="353677"/>
          </a:xfrm>
          <a:prstGeom prst="rect">
            <a:avLst/>
          </a:prstGeom>
        </p:spPr>
      </p:pic>
    </p:spTree>
    <p:extLst>
      <p:ext uri="{BB962C8B-B14F-4D97-AF65-F5344CB8AC3E}">
        <p14:creationId xmlns:p14="http://schemas.microsoft.com/office/powerpoint/2010/main" val="3657346065"/>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90" r:id="rId3"/>
  </p:sldLayoutIdLst>
  <p:txStyles>
    <p:titleStyle>
      <a:lvl1pPr algn="ctr" defTabSz="914400" rtl="0" eaLnBrk="1" latinLnBrk="0" hangingPunct="1">
        <a:lnSpc>
          <a:spcPct val="90000"/>
        </a:lnSpc>
        <a:spcBef>
          <a:spcPct val="0"/>
        </a:spcBef>
        <a:buNone/>
        <a:defRPr sz="4400" b="1" kern="1200" spc="-50" baseline="0">
          <a:solidFill>
            <a:schemeClr val="bg1"/>
          </a:solidFill>
          <a:latin typeface="Poppins" panose="020B0604020202020204" charset="0"/>
          <a:ea typeface="+mj-ea"/>
          <a:cs typeface="Poppins" panose="020B060402020202020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spc="-50" baseline="0">
          <a:solidFill>
            <a:schemeClr val="accent3">
              <a:lumMod val="20000"/>
              <a:lumOff val="80000"/>
            </a:schemeClr>
          </a:solidFill>
          <a:latin typeface="Fira Sans" panose="020B060402020202020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spc="-50" baseline="0">
          <a:solidFill>
            <a:schemeClr val="accent3">
              <a:lumMod val="20000"/>
              <a:lumOff val="80000"/>
            </a:schemeClr>
          </a:solidFill>
          <a:latin typeface="Fira Sans" panose="020B060402020202020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spc="-50" baseline="0">
          <a:solidFill>
            <a:schemeClr val="accent3">
              <a:lumMod val="20000"/>
              <a:lumOff val="80000"/>
            </a:schemeClr>
          </a:solidFill>
          <a:latin typeface="Fira Sans" panose="020B060402020202020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223768"/>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6"/>
          <a:stretch>
            <a:fillRect/>
          </a:stretch>
        </p:blipFill>
        <p:spPr>
          <a:xfrm>
            <a:off x="3847392" y="1501629"/>
            <a:ext cx="8339184" cy="5356371"/>
          </a:xfrm>
          <a:prstGeom prst="rect">
            <a:avLst/>
          </a:prstGeom>
        </p:spPr>
      </p:pic>
      <p:sp>
        <p:nvSpPr>
          <p:cNvPr id="11" name="Right Triangle 10">
            <a:extLst>
              <a:ext uri="{FF2B5EF4-FFF2-40B4-BE49-F238E27FC236}">
                <a16:creationId xmlns:a16="http://schemas.microsoft.com/office/drawing/2014/main" id="{FA148A24-A711-F146-846F-2079683E28A9}"/>
              </a:ext>
            </a:extLst>
          </p:cNvPr>
          <p:cNvSpPr/>
          <p:nvPr userDrawn="1"/>
        </p:nvSpPr>
        <p:spPr>
          <a:xfrm flipH="1">
            <a:off x="9601200" y="5591048"/>
            <a:ext cx="2590800" cy="1266952"/>
          </a:xfrm>
          <a:prstGeom prst="rtTriangle">
            <a:avLst/>
          </a:prstGeom>
          <a:solidFill>
            <a:srgbClr val="0A1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77826" y="274638"/>
            <a:ext cx="11304574"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277826" y="1600200"/>
            <a:ext cx="1130457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accent3">
                    <a:lumMod val="40000"/>
                    <a:lumOff val="60000"/>
                  </a:schemeClr>
                </a:solidFill>
                <a:latin typeface="Fira Sans" panose="020B0604020202020204" charset="0"/>
              </a:defRPr>
            </a:lvl1pPr>
          </a:lstStyle>
          <a:p>
            <a:fld id="{1914ADBB-9B2F-49DA-AF6D-BE3F02D08A96}" type="datetimeFigureOut">
              <a:rPr lang="en-AU" smtClean="0"/>
              <a:pPr/>
              <a:t>6/10/2021</a:t>
            </a:fld>
            <a:endParaRPr lang="en-AU" dirty="0"/>
          </a:p>
        </p:txBody>
      </p:sp>
      <p:sp>
        <p:nvSpPr>
          <p:cNvPr id="5" name="Footer Placeholder 4"/>
          <p:cNvSpPr>
            <a:spLocks noGrp="1"/>
          </p:cNvSpPr>
          <p:nvPr>
            <p:ph type="ftr" sz="quarter" idx="3"/>
          </p:nvPr>
        </p:nvSpPr>
        <p:spPr>
          <a:xfrm>
            <a:off x="1756269" y="6356350"/>
            <a:ext cx="6926484" cy="365125"/>
          </a:xfrm>
          <a:prstGeom prst="rect">
            <a:avLst/>
          </a:prstGeom>
        </p:spPr>
        <p:txBody>
          <a:bodyPr vert="horz" lIns="91440" tIns="45720" rIns="91440" bIns="45720" rtlCol="0" anchor="ctr"/>
          <a:lstStyle>
            <a:lvl1pPr algn="ctr">
              <a:defRPr sz="1200" b="1">
                <a:solidFill>
                  <a:schemeClr val="accent3">
                    <a:lumMod val="40000"/>
                    <a:lumOff val="60000"/>
                  </a:schemeClr>
                </a:solidFill>
                <a:latin typeface="Fira Sans" panose="020B0604020202020204" charset="0"/>
              </a:defRPr>
            </a:lvl1pPr>
          </a:lstStyle>
          <a:p>
            <a:endParaRPr lang="en-AU" dirty="0"/>
          </a:p>
        </p:txBody>
      </p:sp>
      <p:sp>
        <p:nvSpPr>
          <p:cNvPr id="6" name="Slide Number Placeholder 5"/>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accent3">
                    <a:lumMod val="40000"/>
                    <a:lumOff val="60000"/>
                  </a:schemeClr>
                </a:solidFill>
                <a:latin typeface="Fira Sans" panose="020B0604020202020204" charset="0"/>
              </a:defRPr>
            </a:lvl1pPr>
          </a:lstStyle>
          <a:p>
            <a:fld id="{0A1DFEB5-E876-410F-91D8-857A6666802B}" type="slidenum">
              <a:rPr lang="en-AU" smtClean="0"/>
              <a:pPr/>
              <a:t>‹#›</a:t>
            </a:fld>
            <a:endParaRPr lang="en-AU" dirty="0"/>
          </a:p>
        </p:txBody>
      </p:sp>
      <p:pic>
        <p:nvPicPr>
          <p:cNvPr id="13" name="Picture 12">
            <a:extLst>
              <a:ext uri="{FF2B5EF4-FFF2-40B4-BE49-F238E27FC236}">
                <a16:creationId xmlns:a16="http://schemas.microsoft.com/office/drawing/2014/main" id="{BE29009A-88E2-CA47-B749-6C2C6AFD8BB0}"/>
              </a:ext>
            </a:extLst>
          </p:cNvPr>
          <p:cNvPicPr>
            <a:picLocks noChangeAspect="1"/>
          </p:cNvPicPr>
          <p:nvPr userDrawn="1"/>
        </p:nvPicPr>
        <p:blipFill>
          <a:blip r:embed="rId7"/>
          <a:stretch>
            <a:fillRect/>
          </a:stretch>
        </p:blipFill>
        <p:spPr>
          <a:xfrm>
            <a:off x="10693400" y="6359466"/>
            <a:ext cx="1352296" cy="353677"/>
          </a:xfrm>
          <a:prstGeom prst="rect">
            <a:avLst/>
          </a:prstGeom>
        </p:spPr>
      </p:pic>
    </p:spTree>
    <p:extLst>
      <p:ext uri="{BB962C8B-B14F-4D97-AF65-F5344CB8AC3E}">
        <p14:creationId xmlns:p14="http://schemas.microsoft.com/office/powerpoint/2010/main" val="61083813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91" r:id="rId3"/>
    <p:sldLayoutId id="2147483692" r:id="rId4"/>
  </p:sldLayoutIdLst>
  <p:txStyles>
    <p:titleStyle>
      <a:lvl1pPr algn="ctr" defTabSz="914400" rtl="0" eaLnBrk="1" latinLnBrk="0" hangingPunct="1">
        <a:lnSpc>
          <a:spcPct val="90000"/>
        </a:lnSpc>
        <a:spcBef>
          <a:spcPct val="0"/>
        </a:spcBef>
        <a:buNone/>
        <a:defRPr sz="4400" b="1" kern="1200" spc="-50" baseline="0">
          <a:solidFill>
            <a:schemeClr val="bg1"/>
          </a:solidFill>
          <a:latin typeface="Poppins" panose="020B0604020202020204" charset="0"/>
          <a:ea typeface="+mj-ea"/>
          <a:cs typeface="Poppins" panose="020B060402020202020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spc="-50" baseline="0">
          <a:solidFill>
            <a:schemeClr val="accent3">
              <a:lumMod val="20000"/>
              <a:lumOff val="80000"/>
            </a:schemeClr>
          </a:solidFill>
          <a:latin typeface="Fira Sans" panose="020B060402020202020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spc="-50" baseline="0">
          <a:solidFill>
            <a:schemeClr val="accent3">
              <a:lumMod val="20000"/>
              <a:lumOff val="80000"/>
            </a:schemeClr>
          </a:solidFill>
          <a:latin typeface="Fira Sans" panose="020B060402020202020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spc="-50" baseline="0">
          <a:solidFill>
            <a:schemeClr val="accent3">
              <a:lumMod val="20000"/>
              <a:lumOff val="80000"/>
            </a:schemeClr>
          </a:solidFill>
          <a:latin typeface="Fira Sans" panose="020B060402020202020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49BFBE"/>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4"/>
          <a:stretch>
            <a:fillRect/>
          </a:stretch>
        </p:blipFill>
        <p:spPr>
          <a:xfrm>
            <a:off x="3847393" y="1501629"/>
            <a:ext cx="8339182" cy="5356370"/>
          </a:xfrm>
          <a:prstGeom prst="rect">
            <a:avLst/>
          </a:prstGeom>
        </p:spPr>
      </p:pic>
      <p:sp>
        <p:nvSpPr>
          <p:cNvPr id="11" name="Right Triangle 10">
            <a:extLst>
              <a:ext uri="{FF2B5EF4-FFF2-40B4-BE49-F238E27FC236}">
                <a16:creationId xmlns:a16="http://schemas.microsoft.com/office/drawing/2014/main" id="{3EC91E7D-BAD0-8D4D-B6C3-5271994E8762}"/>
              </a:ext>
            </a:extLst>
          </p:cNvPr>
          <p:cNvSpPr/>
          <p:nvPr userDrawn="1"/>
        </p:nvSpPr>
        <p:spPr>
          <a:xfrm flipH="1">
            <a:off x="9601200" y="5591048"/>
            <a:ext cx="2590800" cy="1266952"/>
          </a:xfrm>
          <a:prstGeom prst="rtTriangle">
            <a:avLst/>
          </a:prstGeom>
          <a:solidFill>
            <a:srgbClr val="1361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77826" y="274638"/>
            <a:ext cx="11304574"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277826" y="1600200"/>
            <a:ext cx="1130457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accent2">
                    <a:lumMod val="20000"/>
                    <a:lumOff val="80000"/>
                  </a:schemeClr>
                </a:solidFill>
                <a:latin typeface="Fira Sans" panose="020B0604020202020204" charset="0"/>
              </a:defRPr>
            </a:lvl1pPr>
          </a:lstStyle>
          <a:p>
            <a:fld id="{1914ADBB-9B2F-49DA-AF6D-BE3F02D08A96}" type="datetimeFigureOut">
              <a:rPr lang="en-AU" smtClean="0"/>
              <a:pPr/>
              <a:t>6/10/2021</a:t>
            </a:fld>
            <a:endParaRPr lang="en-AU" dirty="0"/>
          </a:p>
        </p:txBody>
      </p:sp>
      <p:sp>
        <p:nvSpPr>
          <p:cNvPr id="5" name="Footer Placeholder 4"/>
          <p:cNvSpPr>
            <a:spLocks noGrp="1"/>
          </p:cNvSpPr>
          <p:nvPr>
            <p:ph type="ftr" sz="quarter" idx="3"/>
          </p:nvPr>
        </p:nvSpPr>
        <p:spPr>
          <a:xfrm>
            <a:off x="1756269" y="6356350"/>
            <a:ext cx="6926484" cy="365125"/>
          </a:xfrm>
          <a:prstGeom prst="rect">
            <a:avLst/>
          </a:prstGeom>
        </p:spPr>
        <p:txBody>
          <a:bodyPr vert="horz" lIns="91440" tIns="45720" rIns="91440" bIns="45720" rtlCol="0" anchor="ctr"/>
          <a:lstStyle>
            <a:lvl1pPr algn="ctr">
              <a:defRPr sz="1200" b="1">
                <a:solidFill>
                  <a:schemeClr val="accent2">
                    <a:lumMod val="20000"/>
                    <a:lumOff val="80000"/>
                  </a:schemeClr>
                </a:solidFill>
                <a:latin typeface="Fira Sans" panose="020B0604020202020204" charset="0"/>
              </a:defRPr>
            </a:lvl1pPr>
          </a:lstStyle>
          <a:p>
            <a:endParaRPr lang="en-AU" dirty="0"/>
          </a:p>
        </p:txBody>
      </p:sp>
      <p:sp>
        <p:nvSpPr>
          <p:cNvPr id="6" name="Slide Number Placeholder 5"/>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accent2">
                    <a:lumMod val="20000"/>
                    <a:lumOff val="80000"/>
                  </a:schemeClr>
                </a:solidFill>
                <a:latin typeface="Fira Sans" panose="020B0604020202020204" charset="0"/>
              </a:defRPr>
            </a:lvl1pPr>
          </a:lstStyle>
          <a:p>
            <a:fld id="{0A1DFEB5-E876-410F-91D8-857A6666802B}" type="slidenum">
              <a:rPr lang="en-AU" smtClean="0"/>
              <a:pPr/>
              <a:t>‹#›</a:t>
            </a:fld>
            <a:endParaRPr lang="en-AU" dirty="0"/>
          </a:p>
        </p:txBody>
      </p:sp>
      <p:pic>
        <p:nvPicPr>
          <p:cNvPr id="13" name="Picture 12">
            <a:extLst>
              <a:ext uri="{FF2B5EF4-FFF2-40B4-BE49-F238E27FC236}">
                <a16:creationId xmlns:a16="http://schemas.microsoft.com/office/drawing/2014/main" id="{B6EEF9C3-F736-634E-8174-C9C8E8E98C4C}"/>
              </a:ext>
            </a:extLst>
          </p:cNvPr>
          <p:cNvPicPr>
            <a:picLocks noChangeAspect="1"/>
          </p:cNvPicPr>
          <p:nvPr userDrawn="1"/>
        </p:nvPicPr>
        <p:blipFill>
          <a:blip r:embed="rId5"/>
          <a:stretch>
            <a:fillRect/>
          </a:stretch>
        </p:blipFill>
        <p:spPr>
          <a:xfrm>
            <a:off x="10693400" y="6359466"/>
            <a:ext cx="1352296" cy="353677"/>
          </a:xfrm>
          <a:prstGeom prst="rect">
            <a:avLst/>
          </a:prstGeom>
        </p:spPr>
      </p:pic>
    </p:spTree>
    <p:extLst>
      <p:ext uri="{BB962C8B-B14F-4D97-AF65-F5344CB8AC3E}">
        <p14:creationId xmlns:p14="http://schemas.microsoft.com/office/powerpoint/2010/main" val="1138516902"/>
      </p:ext>
    </p:extLst>
  </p:cSld>
  <p:clrMap bg1="lt1" tx1="dk1" bg2="lt2" tx2="dk2" accent1="accent1" accent2="accent2" accent3="accent3" accent4="accent4" accent5="accent5" accent6="accent6" hlink="hlink" folHlink="folHlink"/>
  <p:sldLayoutIdLst>
    <p:sldLayoutId id="2147483681" r:id="rId1"/>
    <p:sldLayoutId id="2147483682" r:id="rId2"/>
  </p:sldLayoutIdLst>
  <p:txStyles>
    <p:titleStyle>
      <a:lvl1pPr algn="ctr" defTabSz="914400" rtl="0" eaLnBrk="1" latinLnBrk="0" hangingPunct="1">
        <a:lnSpc>
          <a:spcPct val="90000"/>
        </a:lnSpc>
        <a:spcBef>
          <a:spcPct val="0"/>
        </a:spcBef>
        <a:buNone/>
        <a:defRPr sz="4400" b="1" kern="1200" spc="-50" baseline="0">
          <a:solidFill>
            <a:schemeClr val="bg1"/>
          </a:solidFill>
          <a:latin typeface="Poppins" panose="020B0604020202020204" charset="0"/>
          <a:ea typeface="+mj-ea"/>
          <a:cs typeface="Poppins" panose="020B060402020202020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spc="-50" baseline="0">
          <a:solidFill>
            <a:schemeClr val="accent2">
              <a:lumMod val="20000"/>
              <a:lumOff val="80000"/>
            </a:schemeClr>
          </a:solidFill>
          <a:latin typeface="Fira Sans" panose="020B060402020202020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spc="-50" baseline="0">
          <a:solidFill>
            <a:schemeClr val="accent2">
              <a:lumMod val="20000"/>
              <a:lumOff val="80000"/>
            </a:schemeClr>
          </a:solidFill>
          <a:latin typeface="Fira Sans" panose="020B060402020202020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spc="-50" baseline="0">
          <a:solidFill>
            <a:schemeClr val="accent2">
              <a:lumMod val="20000"/>
              <a:lumOff val="80000"/>
            </a:schemeClr>
          </a:solidFill>
          <a:latin typeface="Fira Sans" panose="020B060402020202020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spc="-50" baseline="0">
          <a:solidFill>
            <a:schemeClr val="accent2">
              <a:lumMod val="20000"/>
              <a:lumOff val="80000"/>
            </a:schemeClr>
          </a:solidFill>
          <a:latin typeface="Fira Sans" panose="020B060402020202020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spc="-50" baseline="0">
          <a:solidFill>
            <a:schemeClr val="accent2">
              <a:lumMod val="20000"/>
              <a:lumOff val="80000"/>
            </a:schemeClr>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223768"/>
        </a:solidFill>
        <a:effectLst/>
      </p:bgPr>
    </p:bg>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950E861C-D2CE-4E42-83A9-FDB90A512CDF}"/>
              </a:ext>
            </a:extLst>
          </p:cNvPr>
          <p:cNvSpPr/>
          <p:nvPr userDrawn="1"/>
        </p:nvSpPr>
        <p:spPr>
          <a:xfrm flipH="1">
            <a:off x="3764280" y="2736680"/>
            <a:ext cx="8427720" cy="412132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827FABC-47BC-5E42-BDF5-9E184B44EEE8}"/>
              </a:ext>
            </a:extLst>
          </p:cNvPr>
          <p:cNvPicPr>
            <a:picLocks noChangeAspect="1"/>
          </p:cNvPicPr>
          <p:nvPr userDrawn="1"/>
        </p:nvPicPr>
        <p:blipFill>
          <a:blip r:embed="rId3"/>
          <a:stretch>
            <a:fillRect/>
          </a:stretch>
        </p:blipFill>
        <p:spPr>
          <a:xfrm>
            <a:off x="6784851" y="5580382"/>
            <a:ext cx="5015148" cy="1023499"/>
          </a:xfrm>
          <a:prstGeom prst="rect">
            <a:avLst/>
          </a:prstGeom>
        </p:spPr>
      </p:pic>
      <p:sp>
        <p:nvSpPr>
          <p:cNvPr id="2" name="Title Placeholder 1">
            <a:extLst>
              <a:ext uri="{FF2B5EF4-FFF2-40B4-BE49-F238E27FC236}">
                <a16:creationId xmlns:a16="http://schemas.microsoft.com/office/drawing/2014/main" id="{9EFBC827-767A-EB45-A727-C2A2F6C375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99126063"/>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b="1" i="0" kern="1200" spc="-50" baseline="0">
          <a:solidFill>
            <a:schemeClr val="bg1"/>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spc="-150">
          <a:solidFill>
            <a:schemeClr val="accent3">
              <a:lumMod val="40000"/>
              <a:lumOff val="60000"/>
            </a:schemeClr>
          </a:solidFill>
          <a:latin typeface="Fira Sans Light" panose="020B04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150">
          <a:solidFill>
            <a:schemeClr val="accent3">
              <a:lumMod val="40000"/>
              <a:lumOff val="60000"/>
            </a:schemeClr>
          </a:solidFill>
          <a:latin typeface="Fira Sans Light" panose="020B040305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spc="-150">
          <a:solidFill>
            <a:schemeClr val="accent3">
              <a:lumMod val="40000"/>
              <a:lumOff val="60000"/>
            </a:schemeClr>
          </a:solidFill>
          <a:latin typeface="Fira Sans Light" panose="020B0403050000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150">
          <a:solidFill>
            <a:schemeClr val="accent3">
              <a:lumMod val="40000"/>
              <a:lumOff val="60000"/>
            </a:schemeClr>
          </a:solidFill>
          <a:latin typeface="Fira Sans Light" panose="020B040305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150">
          <a:solidFill>
            <a:schemeClr val="accent3">
              <a:lumMod val="40000"/>
              <a:lumOff val="60000"/>
            </a:schemeClr>
          </a:solidFill>
          <a:latin typeface="Fira Sans Light" panose="020B04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1C823-4572-E149-BB37-2DB4531C4442}"/>
              </a:ext>
            </a:extLst>
          </p:cNvPr>
          <p:cNvSpPr>
            <a:spLocks noGrp="1"/>
          </p:cNvSpPr>
          <p:nvPr>
            <p:ph type="ctrTitle"/>
          </p:nvPr>
        </p:nvSpPr>
        <p:spPr/>
        <p:txBody>
          <a:bodyPr>
            <a:normAutofit fontScale="90000"/>
          </a:bodyPr>
          <a:lstStyle/>
          <a:p>
            <a:r>
              <a:rPr lang="en-US" dirty="0"/>
              <a:t>Operating the Australian Synchrotron during </a:t>
            </a:r>
            <a:r>
              <a:rPr lang="en-US"/>
              <a:t>the Pandemic</a:t>
            </a:r>
            <a:endParaRPr lang="en-US" dirty="0"/>
          </a:p>
        </p:txBody>
      </p:sp>
      <p:sp>
        <p:nvSpPr>
          <p:cNvPr id="3" name="Subtitle 2">
            <a:extLst>
              <a:ext uri="{FF2B5EF4-FFF2-40B4-BE49-F238E27FC236}">
                <a16:creationId xmlns:a16="http://schemas.microsoft.com/office/drawing/2014/main" id="{E1397EDE-F4D0-B34C-B228-C595FA1F9188}"/>
              </a:ext>
            </a:extLst>
          </p:cNvPr>
          <p:cNvSpPr>
            <a:spLocks noGrp="1"/>
          </p:cNvSpPr>
          <p:nvPr>
            <p:ph type="subTitle" idx="1"/>
          </p:nvPr>
        </p:nvSpPr>
        <p:spPr/>
        <p:txBody>
          <a:bodyPr/>
          <a:lstStyle/>
          <a:p>
            <a:r>
              <a:rPr lang="en-US" dirty="0"/>
              <a:t>Actions taken and lessons learned</a:t>
            </a:r>
          </a:p>
        </p:txBody>
      </p:sp>
      <p:sp>
        <p:nvSpPr>
          <p:cNvPr id="4" name="Text Placeholder 3">
            <a:extLst>
              <a:ext uri="{FF2B5EF4-FFF2-40B4-BE49-F238E27FC236}">
                <a16:creationId xmlns:a16="http://schemas.microsoft.com/office/drawing/2014/main" id="{F1BFA7BF-7073-C84A-B934-349902396FE7}"/>
              </a:ext>
            </a:extLst>
          </p:cNvPr>
          <p:cNvSpPr>
            <a:spLocks noGrp="1"/>
          </p:cNvSpPr>
          <p:nvPr>
            <p:ph type="body" sz="quarter" idx="11"/>
          </p:nvPr>
        </p:nvSpPr>
        <p:spPr/>
        <p:txBody>
          <a:bodyPr/>
          <a:lstStyle/>
          <a:p>
            <a:r>
              <a:rPr lang="en-US" spc="-50" dirty="0"/>
              <a:t>Mike Lafky</a:t>
            </a:r>
          </a:p>
        </p:txBody>
      </p:sp>
      <p:sp>
        <p:nvSpPr>
          <p:cNvPr id="5" name="Text Placeholder 4">
            <a:extLst>
              <a:ext uri="{FF2B5EF4-FFF2-40B4-BE49-F238E27FC236}">
                <a16:creationId xmlns:a16="http://schemas.microsoft.com/office/drawing/2014/main" id="{F6A90B47-BF11-D249-B3A0-E75BA3A53E2D}"/>
              </a:ext>
            </a:extLst>
          </p:cNvPr>
          <p:cNvSpPr>
            <a:spLocks noGrp="1"/>
          </p:cNvSpPr>
          <p:nvPr>
            <p:ph type="body" sz="quarter" idx="12"/>
          </p:nvPr>
        </p:nvSpPr>
        <p:spPr/>
        <p:txBody>
          <a:bodyPr/>
          <a:lstStyle/>
          <a:p>
            <a:r>
              <a:rPr lang="en-US" dirty="0"/>
              <a:t>Manager, Accelerator Operations</a:t>
            </a:r>
          </a:p>
          <a:p>
            <a:r>
              <a:rPr lang="en-US" dirty="0"/>
              <a:t>lafkym@ansto.gov.au</a:t>
            </a:r>
          </a:p>
          <a:p>
            <a:endParaRPr lang="en-US" dirty="0"/>
          </a:p>
        </p:txBody>
      </p:sp>
      <p:sp>
        <p:nvSpPr>
          <p:cNvPr id="6" name="Rectangle 5">
            <a:extLst>
              <a:ext uri="{FF2B5EF4-FFF2-40B4-BE49-F238E27FC236}">
                <a16:creationId xmlns:a16="http://schemas.microsoft.com/office/drawing/2014/main" id="{7E7679FD-E3D3-9441-B52D-6D5D43707303}"/>
              </a:ext>
            </a:extLst>
          </p:cNvPr>
          <p:cNvSpPr/>
          <p:nvPr/>
        </p:nvSpPr>
        <p:spPr>
          <a:xfrm>
            <a:off x="766763" y="4577430"/>
            <a:ext cx="678426" cy="58993"/>
          </a:xfrm>
          <a:prstGeom prst="rect">
            <a:avLst/>
          </a:prstGeom>
          <a:solidFill>
            <a:srgbClr val="47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0342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326B2-53F1-4926-8FED-A820FBF55E39}"/>
              </a:ext>
            </a:extLst>
          </p:cNvPr>
          <p:cNvSpPr>
            <a:spLocks noGrp="1"/>
          </p:cNvSpPr>
          <p:nvPr>
            <p:ph type="title"/>
          </p:nvPr>
        </p:nvSpPr>
        <p:spPr>
          <a:xfrm>
            <a:off x="277826" y="91758"/>
            <a:ext cx="11304574" cy="1143000"/>
          </a:xfrm>
        </p:spPr>
        <p:txBody>
          <a:bodyPr vert="horz" lIns="91440" tIns="45720" rIns="91440" bIns="45720" rtlCol="0" anchor="b">
            <a:normAutofit/>
          </a:bodyPr>
          <a:lstStyle/>
          <a:p>
            <a:r>
              <a:rPr lang="en-AU" dirty="0"/>
              <a:t>Lessons Learned</a:t>
            </a:r>
          </a:p>
        </p:txBody>
      </p:sp>
      <p:sp>
        <p:nvSpPr>
          <p:cNvPr id="3" name="Content Placeholder 2">
            <a:extLst>
              <a:ext uri="{FF2B5EF4-FFF2-40B4-BE49-F238E27FC236}">
                <a16:creationId xmlns:a16="http://schemas.microsoft.com/office/drawing/2014/main" id="{30D70CEF-047B-4A9A-AB2F-8E712D563F2B}"/>
              </a:ext>
            </a:extLst>
          </p:cNvPr>
          <p:cNvSpPr>
            <a:spLocks noGrp="1"/>
          </p:cNvSpPr>
          <p:nvPr>
            <p:ph sz="half" idx="1"/>
          </p:nvPr>
        </p:nvSpPr>
        <p:spPr>
          <a:xfrm>
            <a:off x="277826" y="1600200"/>
            <a:ext cx="5596992" cy="4525963"/>
          </a:xfrm>
        </p:spPr>
        <p:txBody>
          <a:bodyPr vert="horz" lIns="91440" tIns="45720" rIns="91440" bIns="45720" rtlCol="0">
            <a:normAutofit/>
          </a:bodyPr>
          <a:lstStyle/>
          <a:p>
            <a:r>
              <a:rPr lang="en-AU" dirty="0"/>
              <a:t>What Didn’t Work:</a:t>
            </a:r>
          </a:p>
          <a:p>
            <a:pPr lvl="1"/>
            <a:r>
              <a:rPr lang="en-AU" sz="2800" dirty="0"/>
              <a:t>Minimising operator close contacts</a:t>
            </a:r>
          </a:p>
          <a:p>
            <a:pPr lvl="1"/>
            <a:r>
              <a:rPr lang="en-AU" sz="2800" dirty="0"/>
              <a:t>Hand written contact tracing</a:t>
            </a:r>
          </a:p>
          <a:p>
            <a:pPr lvl="1"/>
            <a:r>
              <a:rPr lang="en-AU" sz="2800" dirty="0"/>
              <a:t>Recording names of users</a:t>
            </a:r>
          </a:p>
        </p:txBody>
      </p:sp>
      <p:sp>
        <p:nvSpPr>
          <p:cNvPr id="5" name="Content Placeholder 2">
            <a:extLst>
              <a:ext uri="{FF2B5EF4-FFF2-40B4-BE49-F238E27FC236}">
                <a16:creationId xmlns:a16="http://schemas.microsoft.com/office/drawing/2014/main" id="{E14ED5AF-E602-4BA5-AF3C-2D035C472F1E}"/>
              </a:ext>
            </a:extLst>
          </p:cNvPr>
          <p:cNvSpPr txBox="1">
            <a:spLocks/>
          </p:cNvSpPr>
          <p:nvPr/>
        </p:nvSpPr>
        <p:spPr>
          <a:xfrm>
            <a:off x="5775015" y="1600200"/>
            <a:ext cx="5596992" cy="4525963"/>
          </a:xfrm>
          <a:prstGeom prst="rect">
            <a:avLst/>
          </a:prstGeom>
        </p:spPr>
        <p:txBody>
          <a:bodyPr vert="horz" lIns="91440" tIns="45720" rIns="91440" bIns="45720" rtlCol="0">
            <a:normAutofit/>
          </a:bodyPr>
          <a:lstStyle>
            <a:lvl1pPr marL="268288" indent="-268288" algn="l" defTabSz="914400" rtl="0" eaLnBrk="1" latinLnBrk="0" hangingPunct="1">
              <a:spcBef>
                <a:spcPct val="20000"/>
              </a:spcBef>
              <a:buClr>
                <a:srgbClr val="47B8B2"/>
              </a:buClr>
              <a:buFont typeface="Wingdings" panose="05000000000000000000" pitchFamily="2" charset="2"/>
              <a:buChar char="§"/>
              <a:defRPr sz="2800" kern="1200" spc="-50" baseline="0">
                <a:solidFill>
                  <a:schemeClr val="tx1"/>
                </a:solidFill>
                <a:latin typeface="Fira Sans" panose="020B0604020202020204" charset="0"/>
                <a:ea typeface="+mn-ea"/>
                <a:cs typeface="+mn-cs"/>
              </a:defRPr>
            </a:lvl1pPr>
            <a:lvl2pPr marL="742950" indent="-285750" algn="l" defTabSz="914400" rtl="0" eaLnBrk="1" latinLnBrk="0" hangingPunct="1">
              <a:spcBef>
                <a:spcPct val="20000"/>
              </a:spcBef>
              <a:buClr>
                <a:schemeClr val="tx1">
                  <a:lumMod val="50000"/>
                  <a:lumOff val="50000"/>
                </a:schemeClr>
              </a:buClr>
              <a:buFont typeface="Wingdings" panose="05000000000000000000" pitchFamily="2" charset="2"/>
              <a:buChar char="§"/>
              <a:defRPr sz="2400" kern="1200" spc="-50" baseline="0">
                <a:solidFill>
                  <a:schemeClr val="tx1"/>
                </a:solidFill>
                <a:latin typeface="Fira Sans" panose="020B0604020202020204" charset="0"/>
                <a:ea typeface="+mn-ea"/>
                <a:cs typeface="+mn-cs"/>
              </a:defRPr>
            </a:lvl2pPr>
            <a:lvl3pPr marL="1143000" indent="-228600" algn="l" defTabSz="914400" rtl="0" eaLnBrk="1" latinLnBrk="0" hangingPunct="1">
              <a:spcBef>
                <a:spcPct val="20000"/>
              </a:spcBef>
              <a:buClr>
                <a:schemeClr val="tx1">
                  <a:lumMod val="50000"/>
                  <a:lumOff val="50000"/>
                </a:schemeClr>
              </a:buClr>
              <a:buFont typeface="Fira Sans" panose="020B0604020202020204" charset="0"/>
              <a:buChar char="›"/>
              <a:defRPr sz="2000" kern="1200" spc="-50" baseline="0">
                <a:solidFill>
                  <a:schemeClr val="tx1"/>
                </a:solidFill>
                <a:latin typeface="Fira Sans" panose="020B0604020202020204" charset="0"/>
                <a:ea typeface="+mn-ea"/>
                <a:cs typeface="+mn-cs"/>
              </a:defRPr>
            </a:lvl3pPr>
            <a:lvl4pPr marL="16002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1800" kern="1200" spc="-50" baseline="0">
                <a:solidFill>
                  <a:schemeClr val="tx1"/>
                </a:solidFill>
                <a:latin typeface="Fira Sans" panose="020B0604020202020204" charset="0"/>
                <a:ea typeface="+mn-ea"/>
                <a:cs typeface="+mn-cs"/>
              </a:defRPr>
            </a:lvl4pPr>
            <a:lvl5pPr marL="1971675" indent="-142875" algn="l" defTabSz="914400" rtl="0" eaLnBrk="1" latinLnBrk="0" hangingPunct="1">
              <a:spcBef>
                <a:spcPct val="20000"/>
              </a:spcBef>
              <a:buClr>
                <a:schemeClr val="tx1">
                  <a:lumMod val="50000"/>
                  <a:lumOff val="50000"/>
                </a:schemeClr>
              </a:buClr>
              <a:buFont typeface="Arial" panose="020B0604020202020204" pitchFamily="34" charset="0"/>
              <a:buChar char="­"/>
              <a:defRPr sz="1800" kern="1200" spc="-50" baseline="0">
                <a:solidFill>
                  <a:schemeClr val="tx1"/>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AU" dirty="0"/>
              <a:t>What Worked:</a:t>
            </a:r>
          </a:p>
          <a:p>
            <a:pPr lvl="1"/>
            <a:r>
              <a:rPr lang="en-AU" sz="2800" dirty="0"/>
              <a:t>Contact tracing </a:t>
            </a:r>
            <a:r>
              <a:rPr lang="en-AU" sz="2800" dirty="0" err="1"/>
              <a:t>elog</a:t>
            </a:r>
            <a:r>
              <a:rPr lang="en-AU" sz="2800" dirty="0"/>
              <a:t> templates</a:t>
            </a:r>
          </a:p>
          <a:p>
            <a:pPr lvl="1"/>
            <a:r>
              <a:rPr lang="en-AU" sz="2800" dirty="0"/>
              <a:t>Machine checkout </a:t>
            </a:r>
            <a:r>
              <a:rPr lang="en-AU" sz="2800" dirty="0" err="1"/>
              <a:t>elog</a:t>
            </a:r>
            <a:r>
              <a:rPr lang="en-AU" sz="2800" dirty="0"/>
              <a:t> templates</a:t>
            </a:r>
          </a:p>
          <a:p>
            <a:pPr lvl="2"/>
            <a:r>
              <a:rPr lang="en-AU" sz="2400" dirty="0"/>
              <a:t>great for shutdowns</a:t>
            </a:r>
          </a:p>
          <a:p>
            <a:pPr lvl="1"/>
            <a:r>
              <a:rPr lang="en-AU" sz="2800" dirty="0"/>
              <a:t>PPE</a:t>
            </a:r>
          </a:p>
          <a:p>
            <a:pPr lvl="1"/>
            <a:r>
              <a:rPr lang="en-AU" sz="2800" dirty="0"/>
              <a:t>Friday afternoon trivia</a:t>
            </a:r>
          </a:p>
        </p:txBody>
      </p:sp>
    </p:spTree>
    <p:extLst>
      <p:ext uri="{BB962C8B-B14F-4D97-AF65-F5344CB8AC3E}">
        <p14:creationId xmlns:p14="http://schemas.microsoft.com/office/powerpoint/2010/main" val="425762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08827-6A91-C444-99C2-40D6A9E5ED41}"/>
              </a:ext>
            </a:extLst>
          </p:cNvPr>
          <p:cNvSpPr>
            <a:spLocks noGrp="1"/>
          </p:cNvSpPr>
          <p:nvPr>
            <p:ph type="title"/>
          </p:nvPr>
        </p:nvSpPr>
        <p:spPr/>
        <p:txBody>
          <a:bodyPr/>
          <a:lstStyle/>
          <a:p>
            <a:r>
              <a:rPr lang="en-US" dirty="0"/>
              <a:t>The Second Wave: June 2020 – October 2020</a:t>
            </a:r>
          </a:p>
        </p:txBody>
      </p:sp>
      <p:sp>
        <p:nvSpPr>
          <p:cNvPr id="3" name="Text Placeholder 2">
            <a:extLst>
              <a:ext uri="{FF2B5EF4-FFF2-40B4-BE49-F238E27FC236}">
                <a16:creationId xmlns:a16="http://schemas.microsoft.com/office/drawing/2014/main" id="{2B1461C9-3905-8A4B-84A1-CDBD73A8704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67960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2303EA5-077D-475C-9F5C-75ED38C81C48}"/>
              </a:ext>
            </a:extLst>
          </p:cNvPr>
          <p:cNvSpPr>
            <a:spLocks noGrp="1"/>
          </p:cNvSpPr>
          <p:nvPr>
            <p:ph type="title"/>
          </p:nvPr>
        </p:nvSpPr>
        <p:spPr/>
        <p:txBody>
          <a:bodyPr>
            <a:normAutofit fontScale="90000"/>
          </a:bodyPr>
          <a:lstStyle/>
          <a:p>
            <a:r>
              <a:rPr lang="en-US" dirty="0"/>
              <a:t>Daily New Cases in Victoria: 01/03-31/05</a:t>
            </a:r>
          </a:p>
        </p:txBody>
      </p:sp>
      <p:graphicFrame>
        <p:nvGraphicFramePr>
          <p:cNvPr id="8" name="Chart 7">
            <a:extLst>
              <a:ext uri="{FF2B5EF4-FFF2-40B4-BE49-F238E27FC236}">
                <a16:creationId xmlns:a16="http://schemas.microsoft.com/office/drawing/2014/main" id="{246D967A-2462-4C5E-BCED-021CCAD406D4}"/>
              </a:ext>
            </a:extLst>
          </p:cNvPr>
          <p:cNvGraphicFramePr>
            <a:graphicFrameLocks/>
          </p:cNvGraphicFramePr>
          <p:nvPr>
            <p:extLst>
              <p:ext uri="{D42A27DB-BD31-4B8C-83A1-F6EECF244321}">
                <p14:modId xmlns:p14="http://schemas.microsoft.com/office/powerpoint/2010/main" val="3607435718"/>
              </p:ext>
            </p:extLst>
          </p:nvPr>
        </p:nvGraphicFramePr>
        <p:xfrm>
          <a:off x="0" y="1273385"/>
          <a:ext cx="12107790" cy="484754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5F793FFB-CE29-4889-8CDD-C40B13ADA470}"/>
              </a:ext>
            </a:extLst>
          </p:cNvPr>
          <p:cNvSpPr txBox="1"/>
          <p:nvPr/>
        </p:nvSpPr>
        <p:spPr>
          <a:xfrm>
            <a:off x="297952" y="6113392"/>
            <a:ext cx="2712376" cy="369332"/>
          </a:xfrm>
          <a:prstGeom prst="rect">
            <a:avLst/>
          </a:prstGeom>
          <a:noFill/>
        </p:spPr>
        <p:txBody>
          <a:bodyPr wrap="square" rtlCol="0">
            <a:spAutoFit/>
          </a:bodyPr>
          <a:lstStyle/>
          <a:p>
            <a:r>
              <a:rPr lang="en-AU" dirty="0"/>
              <a:t>Source: Victoria DHHS</a:t>
            </a:r>
          </a:p>
        </p:txBody>
      </p:sp>
      <p:sp>
        <p:nvSpPr>
          <p:cNvPr id="3" name="Arrow: Down 2">
            <a:extLst>
              <a:ext uri="{FF2B5EF4-FFF2-40B4-BE49-F238E27FC236}">
                <a16:creationId xmlns:a16="http://schemas.microsoft.com/office/drawing/2014/main" id="{9DC2FD12-6EE5-4258-9517-A82493952A76}"/>
              </a:ext>
            </a:extLst>
          </p:cNvPr>
          <p:cNvSpPr/>
          <p:nvPr/>
        </p:nvSpPr>
        <p:spPr>
          <a:xfrm>
            <a:off x="6513816" y="3842535"/>
            <a:ext cx="482885" cy="11301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203D7583-0E6F-4D22-A352-2B79C034E29A}"/>
              </a:ext>
            </a:extLst>
          </p:cNvPr>
          <p:cNvSpPr txBox="1"/>
          <p:nvPr/>
        </p:nvSpPr>
        <p:spPr>
          <a:xfrm>
            <a:off x="6096000" y="3296073"/>
            <a:ext cx="2085654" cy="369332"/>
          </a:xfrm>
          <a:prstGeom prst="rect">
            <a:avLst/>
          </a:prstGeom>
          <a:noFill/>
        </p:spPr>
        <p:txBody>
          <a:bodyPr wrap="square" rtlCol="0">
            <a:spAutoFit/>
          </a:bodyPr>
          <a:lstStyle/>
          <a:p>
            <a:r>
              <a:rPr lang="en-AU" dirty="0"/>
              <a:t>Wave 1 ends</a:t>
            </a:r>
          </a:p>
        </p:txBody>
      </p:sp>
    </p:spTree>
    <p:extLst>
      <p:ext uri="{BB962C8B-B14F-4D97-AF65-F5344CB8AC3E}">
        <p14:creationId xmlns:p14="http://schemas.microsoft.com/office/powerpoint/2010/main" val="263469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3"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2303EA5-077D-475C-9F5C-75ED38C81C48}"/>
              </a:ext>
            </a:extLst>
          </p:cNvPr>
          <p:cNvSpPr>
            <a:spLocks noGrp="1"/>
          </p:cNvSpPr>
          <p:nvPr>
            <p:ph type="title"/>
          </p:nvPr>
        </p:nvSpPr>
        <p:spPr>
          <a:xfrm>
            <a:off x="277826" y="91758"/>
            <a:ext cx="11304574" cy="1143000"/>
          </a:xfrm>
        </p:spPr>
        <p:txBody>
          <a:bodyPr/>
          <a:lstStyle/>
          <a:p>
            <a:r>
              <a:rPr lang="en-US" dirty="0"/>
              <a:t>Daily New Cases in Victoria: 01/03-31/10</a:t>
            </a:r>
          </a:p>
        </p:txBody>
      </p:sp>
      <p:sp>
        <p:nvSpPr>
          <p:cNvPr id="9" name="Arrow: Down 8">
            <a:extLst>
              <a:ext uri="{FF2B5EF4-FFF2-40B4-BE49-F238E27FC236}">
                <a16:creationId xmlns:a16="http://schemas.microsoft.com/office/drawing/2014/main" id="{A84F226C-595B-4307-9105-D83787079138}"/>
              </a:ext>
            </a:extLst>
          </p:cNvPr>
          <p:cNvSpPr/>
          <p:nvPr/>
        </p:nvSpPr>
        <p:spPr>
          <a:xfrm rot="10800000">
            <a:off x="6857999" y="5722667"/>
            <a:ext cx="898990" cy="11429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589E0262-96FB-40EE-A2D2-E8E63564787B}"/>
              </a:ext>
            </a:extLst>
          </p:cNvPr>
          <p:cNvSpPr txBox="1"/>
          <p:nvPr/>
        </p:nvSpPr>
        <p:spPr>
          <a:xfrm>
            <a:off x="3698696" y="6294167"/>
            <a:ext cx="3493213" cy="369332"/>
          </a:xfrm>
          <a:prstGeom prst="rect">
            <a:avLst/>
          </a:prstGeom>
          <a:noFill/>
        </p:spPr>
        <p:txBody>
          <a:bodyPr wrap="square" rtlCol="0">
            <a:spAutoFit/>
          </a:bodyPr>
          <a:lstStyle/>
          <a:p>
            <a:r>
              <a:rPr lang="en-AU" dirty="0"/>
              <a:t>Further Restrictions implemented</a:t>
            </a:r>
          </a:p>
        </p:txBody>
      </p:sp>
      <p:graphicFrame>
        <p:nvGraphicFramePr>
          <p:cNvPr id="6" name="Chart 5">
            <a:extLst>
              <a:ext uri="{FF2B5EF4-FFF2-40B4-BE49-F238E27FC236}">
                <a16:creationId xmlns:a16="http://schemas.microsoft.com/office/drawing/2014/main" id="{246D967A-2462-4C5E-BCED-021CCAD406D4}"/>
              </a:ext>
            </a:extLst>
          </p:cNvPr>
          <p:cNvGraphicFramePr>
            <a:graphicFrameLocks/>
          </p:cNvGraphicFramePr>
          <p:nvPr>
            <p:extLst>
              <p:ext uri="{D42A27DB-BD31-4B8C-83A1-F6EECF244321}">
                <p14:modId xmlns:p14="http://schemas.microsoft.com/office/powerpoint/2010/main" val="881758423"/>
              </p:ext>
            </p:extLst>
          </p:nvPr>
        </p:nvGraphicFramePr>
        <p:xfrm>
          <a:off x="138112" y="849035"/>
          <a:ext cx="11915775" cy="565308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13A1B541-8FB5-4915-97D3-72C2A6187087}"/>
              </a:ext>
            </a:extLst>
          </p:cNvPr>
          <p:cNvSpPr/>
          <p:nvPr/>
        </p:nvSpPr>
        <p:spPr>
          <a:xfrm>
            <a:off x="636998" y="4261207"/>
            <a:ext cx="4325420" cy="1143000"/>
          </a:xfrm>
          <a:prstGeom prst="rect">
            <a:avLst/>
          </a:prstGeom>
          <a:solidFill>
            <a:schemeClr val="accent5">
              <a:lumMod val="60000"/>
              <a:lumOff val="40000"/>
              <a:alpha val="9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id="{202A001C-25BB-4F50-ADB0-3A7725414150}"/>
              </a:ext>
            </a:extLst>
          </p:cNvPr>
          <p:cNvSpPr/>
          <p:nvPr/>
        </p:nvSpPr>
        <p:spPr>
          <a:xfrm>
            <a:off x="4978391" y="1582219"/>
            <a:ext cx="6965879" cy="3821987"/>
          </a:xfrm>
          <a:prstGeom prst="rect">
            <a:avLst/>
          </a:prstGeom>
          <a:solidFill>
            <a:srgbClr val="FFFF00">
              <a:alpha val="9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70B1BDBF-5203-4BC2-8B81-61579FF0892C}"/>
              </a:ext>
            </a:extLst>
          </p:cNvPr>
          <p:cNvSpPr txBox="1"/>
          <p:nvPr/>
        </p:nvSpPr>
        <p:spPr>
          <a:xfrm>
            <a:off x="1574221" y="4355006"/>
            <a:ext cx="976044" cy="369332"/>
          </a:xfrm>
          <a:prstGeom prst="rect">
            <a:avLst/>
          </a:prstGeom>
          <a:noFill/>
        </p:spPr>
        <p:txBody>
          <a:bodyPr wrap="square" rtlCol="0">
            <a:spAutoFit/>
          </a:bodyPr>
          <a:lstStyle/>
          <a:p>
            <a:r>
              <a:rPr lang="en-AU" dirty="0"/>
              <a:t>Wave 1</a:t>
            </a:r>
          </a:p>
        </p:txBody>
      </p:sp>
      <p:sp>
        <p:nvSpPr>
          <p:cNvPr id="15" name="TextBox 14">
            <a:extLst>
              <a:ext uri="{FF2B5EF4-FFF2-40B4-BE49-F238E27FC236}">
                <a16:creationId xmlns:a16="http://schemas.microsoft.com/office/drawing/2014/main" id="{F6B30982-CE5B-46FC-85EC-E36240785595}"/>
              </a:ext>
            </a:extLst>
          </p:cNvPr>
          <p:cNvSpPr txBox="1"/>
          <p:nvPr/>
        </p:nvSpPr>
        <p:spPr>
          <a:xfrm>
            <a:off x="9931098" y="2103253"/>
            <a:ext cx="976044" cy="369332"/>
          </a:xfrm>
          <a:prstGeom prst="rect">
            <a:avLst/>
          </a:prstGeom>
          <a:noFill/>
        </p:spPr>
        <p:txBody>
          <a:bodyPr wrap="square" rtlCol="0">
            <a:spAutoFit/>
          </a:bodyPr>
          <a:lstStyle/>
          <a:p>
            <a:r>
              <a:rPr lang="en-AU" dirty="0"/>
              <a:t>Wave 2</a:t>
            </a:r>
          </a:p>
        </p:txBody>
      </p:sp>
      <p:sp>
        <p:nvSpPr>
          <p:cNvPr id="11" name="TextBox 10">
            <a:extLst>
              <a:ext uri="{FF2B5EF4-FFF2-40B4-BE49-F238E27FC236}">
                <a16:creationId xmlns:a16="http://schemas.microsoft.com/office/drawing/2014/main" id="{DCE418E4-5D36-4084-A7DB-A988DDC97A9E}"/>
              </a:ext>
            </a:extLst>
          </p:cNvPr>
          <p:cNvSpPr txBox="1"/>
          <p:nvPr/>
        </p:nvSpPr>
        <p:spPr>
          <a:xfrm>
            <a:off x="636998" y="6288059"/>
            <a:ext cx="2712376" cy="369332"/>
          </a:xfrm>
          <a:prstGeom prst="rect">
            <a:avLst/>
          </a:prstGeom>
          <a:noFill/>
        </p:spPr>
        <p:txBody>
          <a:bodyPr wrap="square" rtlCol="0">
            <a:spAutoFit/>
          </a:bodyPr>
          <a:lstStyle/>
          <a:p>
            <a:r>
              <a:rPr lang="en-AU" dirty="0"/>
              <a:t>Source: Victoria DHHS</a:t>
            </a:r>
          </a:p>
        </p:txBody>
      </p:sp>
    </p:spTree>
    <p:extLst>
      <p:ext uri="{BB962C8B-B14F-4D97-AF65-F5344CB8AC3E}">
        <p14:creationId xmlns:p14="http://schemas.microsoft.com/office/powerpoint/2010/main" val="261724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7" grpId="0" animBg="1"/>
      <p:bldP spid="14" grpId="0" animBg="1"/>
      <p:bldP spid="12"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F76FA-DA44-46C7-BA00-42F0948D34FC}"/>
              </a:ext>
            </a:extLst>
          </p:cNvPr>
          <p:cNvSpPr>
            <a:spLocks noGrp="1"/>
          </p:cNvSpPr>
          <p:nvPr>
            <p:ph type="title"/>
          </p:nvPr>
        </p:nvSpPr>
        <p:spPr>
          <a:xfrm>
            <a:off x="277826" y="91758"/>
            <a:ext cx="11304574" cy="1143000"/>
          </a:xfrm>
        </p:spPr>
        <p:txBody>
          <a:bodyPr vert="horz" lIns="91440" tIns="45720" rIns="91440" bIns="45720" rtlCol="0" anchor="b">
            <a:normAutofit/>
          </a:bodyPr>
          <a:lstStyle/>
          <a:p>
            <a:r>
              <a:rPr lang="en-AU" dirty="0"/>
              <a:t>2nd Wave Lockdown Restrictions</a:t>
            </a:r>
          </a:p>
        </p:txBody>
      </p:sp>
      <p:sp>
        <p:nvSpPr>
          <p:cNvPr id="4" name="Content Placeholder 2">
            <a:extLst>
              <a:ext uri="{FF2B5EF4-FFF2-40B4-BE49-F238E27FC236}">
                <a16:creationId xmlns:a16="http://schemas.microsoft.com/office/drawing/2014/main" id="{6ACEE9CF-5823-43F3-BDFA-9E6E42405CE9}"/>
              </a:ext>
            </a:extLst>
          </p:cNvPr>
          <p:cNvSpPr txBox="1">
            <a:spLocks/>
          </p:cNvSpPr>
          <p:nvPr/>
        </p:nvSpPr>
        <p:spPr>
          <a:xfrm>
            <a:off x="6215605" y="1600199"/>
            <a:ext cx="5497189"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spc="-50" baseline="0">
                <a:solidFill>
                  <a:schemeClr val="accent3">
                    <a:lumMod val="20000"/>
                    <a:lumOff val="80000"/>
                  </a:schemeClr>
                </a:solidFill>
                <a:latin typeface="Fira Sans" panose="020B060402020202020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spc="-50" baseline="0">
                <a:solidFill>
                  <a:schemeClr val="accent3">
                    <a:lumMod val="20000"/>
                    <a:lumOff val="80000"/>
                  </a:schemeClr>
                </a:solidFill>
                <a:latin typeface="Fira Sans" panose="020B060402020202020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spc="-50" baseline="0">
                <a:solidFill>
                  <a:schemeClr val="accent3">
                    <a:lumMod val="20000"/>
                    <a:lumOff val="80000"/>
                  </a:schemeClr>
                </a:solidFill>
                <a:latin typeface="Fira Sans" panose="020B060402020202020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kumimoji="0" lang="en-AU" sz="2800" b="0" i="0" u="none" strike="noStrike" kern="1200" cap="none" spc="-50" normalizeH="0" baseline="0" noProof="0" dirty="0">
                <a:ln>
                  <a:noFill/>
                </a:ln>
                <a:solidFill>
                  <a:srgbClr val="4C4D4C"/>
                </a:solidFill>
                <a:effectLst/>
                <a:uLnTx/>
                <a:uFillTx/>
                <a:latin typeface="Fira Sans" panose="020B0604020202020204" charset="0"/>
                <a:ea typeface="+mn-ea"/>
                <a:cs typeface="+mn-cs"/>
              </a:rPr>
              <a:t>AS resumes 24/5 or 24/6 Operations</a:t>
            </a:r>
          </a:p>
          <a:p>
            <a:pPr lvl="1">
              <a:defRPr/>
            </a:pPr>
            <a:r>
              <a:rPr lang="en-AU" sz="2400" dirty="0">
                <a:solidFill>
                  <a:srgbClr val="4C4D4C"/>
                </a:solidFill>
              </a:rPr>
              <a:t>Ops return to work on site</a:t>
            </a:r>
            <a:endParaRPr kumimoji="0" lang="en-AU" sz="2400" b="0" i="0" u="none" strike="noStrike" kern="1200" cap="none" spc="-50" normalizeH="0" baseline="0" noProof="0" dirty="0">
              <a:ln>
                <a:noFill/>
              </a:ln>
              <a:solidFill>
                <a:srgbClr val="4C4D4C"/>
              </a:solidFill>
              <a:effectLst/>
              <a:uLnTx/>
              <a:uFillTx/>
              <a:latin typeface="Fira Sans" panose="020B0604020202020204" charset="0"/>
              <a:ea typeface="+mn-ea"/>
              <a:cs typeface="+mn-cs"/>
            </a:endParaRPr>
          </a:p>
          <a:p>
            <a:pPr lvl="1">
              <a:defRPr/>
            </a:pPr>
            <a:r>
              <a:rPr kumimoji="0" lang="en-AU" sz="2400" b="0" i="0" u="none" strike="noStrike" kern="1200" cap="none" spc="-50" normalizeH="0" baseline="0" noProof="0" dirty="0">
                <a:ln>
                  <a:noFill/>
                </a:ln>
                <a:solidFill>
                  <a:srgbClr val="4C4D4C"/>
                </a:solidFill>
                <a:effectLst/>
                <a:uLnTx/>
                <a:uFillTx/>
                <a:latin typeface="Fira Sans" panose="020B0604020202020204" charset="0"/>
                <a:ea typeface="+mn-ea"/>
                <a:cs typeface="+mn-cs"/>
              </a:rPr>
              <a:t>Mandatory face masks</a:t>
            </a:r>
          </a:p>
          <a:p>
            <a:pPr lvl="1" indent="-342900">
              <a:defRPr/>
            </a:pPr>
            <a:r>
              <a:rPr kumimoji="0" lang="en-AU" sz="2400" b="0" i="0" u="none" strike="noStrike" kern="1200" cap="none" spc="-50" normalizeH="0" baseline="0" noProof="0" dirty="0">
                <a:ln>
                  <a:noFill/>
                </a:ln>
                <a:solidFill>
                  <a:srgbClr val="4C4D4C"/>
                </a:solidFill>
                <a:effectLst/>
                <a:uLnTx/>
                <a:uFillTx/>
                <a:latin typeface="Fira Sans" panose="020B0604020202020204" charset="0"/>
                <a:ea typeface="+mn-ea"/>
                <a:cs typeface="+mn-cs"/>
              </a:rPr>
              <a:t>Mandatory temperature checks</a:t>
            </a:r>
          </a:p>
          <a:p>
            <a:pPr lvl="1" indent="-342900"/>
            <a:r>
              <a:rPr kumimoji="0" lang="en-AU" sz="2400" b="0" i="0" u="none" strike="noStrike" kern="1200" cap="none" spc="-50" normalizeH="0" baseline="0" noProof="0" dirty="0">
                <a:ln>
                  <a:noFill/>
                </a:ln>
                <a:solidFill>
                  <a:srgbClr val="4C4D4C"/>
                </a:solidFill>
                <a:effectLst/>
                <a:uLnTx/>
                <a:uFillTx/>
                <a:latin typeface="Fira Sans" panose="020B0604020202020204" charset="0"/>
                <a:ea typeface="+mn-ea"/>
                <a:cs typeface="+mn-cs"/>
              </a:rPr>
              <a:t>More users on-site</a:t>
            </a:r>
          </a:p>
          <a:p>
            <a:pPr lvl="1"/>
            <a:r>
              <a:rPr kumimoji="0" lang="en-AU" sz="2400" b="0" i="0" u="none" strike="noStrike" kern="1200" cap="none" spc="-50" normalizeH="0" baseline="0" noProof="0" dirty="0">
                <a:ln>
                  <a:noFill/>
                </a:ln>
                <a:solidFill>
                  <a:srgbClr val="4C4D4C"/>
                </a:solidFill>
                <a:effectLst/>
                <a:uLnTx/>
                <a:uFillTx/>
                <a:latin typeface="Fira Sans" panose="020B0604020202020204" charset="0"/>
                <a:ea typeface="+mn-ea"/>
                <a:cs typeface="+mn-cs"/>
              </a:rPr>
              <a:t>Most staff (~2/3) continue to work from home</a:t>
            </a:r>
          </a:p>
          <a:p>
            <a:pPr lvl="1"/>
            <a:endParaRPr kumimoji="0" lang="en-AU" sz="2400" b="0" i="0" u="none" strike="noStrike" kern="1200" cap="none" spc="-50" normalizeH="0" baseline="0" noProof="0" dirty="0">
              <a:ln>
                <a:noFill/>
              </a:ln>
              <a:solidFill>
                <a:srgbClr val="4C4D4C"/>
              </a:solidFill>
              <a:effectLst/>
              <a:uLnTx/>
              <a:uFillTx/>
              <a:latin typeface="Fira Sans" panose="020B0604020202020204" charset="0"/>
              <a:ea typeface="+mn-ea"/>
              <a:cs typeface="+mn-cs"/>
            </a:endParaRPr>
          </a:p>
        </p:txBody>
      </p:sp>
      <p:sp>
        <p:nvSpPr>
          <p:cNvPr id="5" name="Freeform: Shape 4">
            <a:extLst>
              <a:ext uri="{FF2B5EF4-FFF2-40B4-BE49-F238E27FC236}">
                <a16:creationId xmlns:a16="http://schemas.microsoft.com/office/drawing/2014/main" id="{F14BA7AD-5885-4516-BBCD-DBC7487BB4D9}"/>
              </a:ext>
            </a:extLst>
          </p:cNvPr>
          <p:cNvSpPr/>
          <p:nvPr/>
        </p:nvSpPr>
        <p:spPr>
          <a:xfrm>
            <a:off x="277853" y="1936371"/>
            <a:ext cx="2774636" cy="902744"/>
          </a:xfrm>
          <a:custGeom>
            <a:avLst/>
            <a:gdLst>
              <a:gd name="connsiteX0" fmla="*/ 0 w 2774636"/>
              <a:gd name="connsiteY0" fmla="*/ 0 h 902744"/>
              <a:gd name="connsiteX1" fmla="*/ 2774636 w 2774636"/>
              <a:gd name="connsiteY1" fmla="*/ 0 h 902744"/>
              <a:gd name="connsiteX2" fmla="*/ 2774636 w 2774636"/>
              <a:gd name="connsiteY2" fmla="*/ 902744 h 902744"/>
              <a:gd name="connsiteX3" fmla="*/ 0 w 2774636"/>
              <a:gd name="connsiteY3" fmla="*/ 902744 h 902744"/>
              <a:gd name="connsiteX4" fmla="*/ 0 w 2774636"/>
              <a:gd name="connsiteY4" fmla="*/ 0 h 902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636" h="902744">
                <a:moveTo>
                  <a:pt x="0" y="0"/>
                </a:moveTo>
                <a:lnTo>
                  <a:pt x="2774636" y="0"/>
                </a:lnTo>
                <a:lnTo>
                  <a:pt x="2774636" y="902744"/>
                </a:lnTo>
                <a:lnTo>
                  <a:pt x="0" y="902744"/>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AU" sz="2500" kern="1200" baseline="0" dirty="0"/>
              <a:t>AS allowed to operate for:</a:t>
            </a:r>
            <a:endParaRPr lang="en-US" sz="2500" kern="1200" dirty="0"/>
          </a:p>
        </p:txBody>
      </p:sp>
      <p:sp>
        <p:nvSpPr>
          <p:cNvPr id="7" name="Freeform: Shape 6">
            <a:extLst>
              <a:ext uri="{FF2B5EF4-FFF2-40B4-BE49-F238E27FC236}">
                <a16:creationId xmlns:a16="http://schemas.microsoft.com/office/drawing/2014/main" id="{4EF0425E-8928-4774-8141-A2812C6ECAD5}"/>
              </a:ext>
            </a:extLst>
          </p:cNvPr>
          <p:cNvSpPr/>
          <p:nvPr/>
        </p:nvSpPr>
        <p:spPr>
          <a:xfrm>
            <a:off x="277853" y="2839116"/>
            <a:ext cx="2774636" cy="2950875"/>
          </a:xfrm>
          <a:custGeom>
            <a:avLst/>
            <a:gdLst>
              <a:gd name="connsiteX0" fmla="*/ 0 w 2774636"/>
              <a:gd name="connsiteY0" fmla="*/ 0 h 2950875"/>
              <a:gd name="connsiteX1" fmla="*/ 2774636 w 2774636"/>
              <a:gd name="connsiteY1" fmla="*/ 0 h 2950875"/>
              <a:gd name="connsiteX2" fmla="*/ 2774636 w 2774636"/>
              <a:gd name="connsiteY2" fmla="*/ 2950875 h 2950875"/>
              <a:gd name="connsiteX3" fmla="*/ 0 w 2774636"/>
              <a:gd name="connsiteY3" fmla="*/ 2950875 h 2950875"/>
              <a:gd name="connsiteX4" fmla="*/ 0 w 2774636"/>
              <a:gd name="connsiteY4" fmla="*/ 0 h 2950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636" h="2950875">
                <a:moveTo>
                  <a:pt x="0" y="0"/>
                </a:moveTo>
                <a:lnTo>
                  <a:pt x="2774636" y="0"/>
                </a:lnTo>
                <a:lnTo>
                  <a:pt x="2774636" y="2950875"/>
                </a:lnTo>
                <a:lnTo>
                  <a:pt x="0" y="2950875"/>
                </a:lnTo>
                <a:lnTo>
                  <a:pt x="0" y="0"/>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AU" sz="2500" kern="1200" baseline="0" dirty="0"/>
              <a:t>Covid research </a:t>
            </a:r>
            <a:endParaRPr lang="en-US" sz="2500" kern="1200" dirty="0"/>
          </a:p>
          <a:p>
            <a:pPr marL="228600" lvl="1" indent="-228600" algn="l" defTabSz="1111250">
              <a:lnSpc>
                <a:spcPct val="90000"/>
              </a:lnSpc>
              <a:spcBef>
                <a:spcPct val="0"/>
              </a:spcBef>
              <a:spcAft>
                <a:spcPct val="15000"/>
              </a:spcAft>
              <a:buChar char="•"/>
            </a:pPr>
            <a:r>
              <a:rPr lang="en-AU" sz="2500" kern="1200" baseline="0" dirty="0"/>
              <a:t>National security research</a:t>
            </a:r>
            <a:endParaRPr lang="en-US" sz="2500" kern="1200" dirty="0"/>
          </a:p>
          <a:p>
            <a:pPr marL="228600" lvl="1" indent="-228600" algn="l" defTabSz="1111250">
              <a:lnSpc>
                <a:spcPct val="90000"/>
              </a:lnSpc>
              <a:spcBef>
                <a:spcPct val="0"/>
              </a:spcBef>
              <a:spcAft>
                <a:spcPct val="15000"/>
              </a:spcAft>
              <a:buChar char="•"/>
            </a:pPr>
            <a:r>
              <a:rPr lang="en-US" sz="2500" b="1" kern="1200" dirty="0"/>
              <a:t>Time sensitive research</a:t>
            </a:r>
          </a:p>
        </p:txBody>
      </p:sp>
      <p:sp>
        <p:nvSpPr>
          <p:cNvPr id="8" name="Freeform: Shape 7">
            <a:extLst>
              <a:ext uri="{FF2B5EF4-FFF2-40B4-BE49-F238E27FC236}">
                <a16:creationId xmlns:a16="http://schemas.microsoft.com/office/drawing/2014/main" id="{1D6F194F-5007-45E7-806F-4D2C08A9E876}"/>
              </a:ext>
            </a:extLst>
          </p:cNvPr>
          <p:cNvSpPr/>
          <p:nvPr/>
        </p:nvSpPr>
        <p:spPr>
          <a:xfrm>
            <a:off x="3440939" y="1936371"/>
            <a:ext cx="2863608" cy="902744"/>
          </a:xfrm>
          <a:custGeom>
            <a:avLst/>
            <a:gdLst>
              <a:gd name="connsiteX0" fmla="*/ 0 w 2774636"/>
              <a:gd name="connsiteY0" fmla="*/ 0 h 902744"/>
              <a:gd name="connsiteX1" fmla="*/ 2774636 w 2774636"/>
              <a:gd name="connsiteY1" fmla="*/ 0 h 902744"/>
              <a:gd name="connsiteX2" fmla="*/ 2774636 w 2774636"/>
              <a:gd name="connsiteY2" fmla="*/ 902744 h 902744"/>
              <a:gd name="connsiteX3" fmla="*/ 0 w 2774636"/>
              <a:gd name="connsiteY3" fmla="*/ 902744 h 902744"/>
              <a:gd name="connsiteX4" fmla="*/ 0 w 2774636"/>
              <a:gd name="connsiteY4" fmla="*/ 0 h 902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636" h="902744">
                <a:moveTo>
                  <a:pt x="0" y="0"/>
                </a:moveTo>
                <a:lnTo>
                  <a:pt x="2774636" y="0"/>
                </a:lnTo>
                <a:lnTo>
                  <a:pt x="2774636" y="902744"/>
                </a:lnTo>
                <a:lnTo>
                  <a:pt x="0" y="902744"/>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AU" sz="2500" kern="1200" baseline="0" dirty="0"/>
              <a:t>Workers allowed on site for:</a:t>
            </a:r>
            <a:endParaRPr lang="en-US" sz="2500" kern="1200" dirty="0"/>
          </a:p>
        </p:txBody>
      </p:sp>
      <p:sp>
        <p:nvSpPr>
          <p:cNvPr id="9" name="Freeform: Shape 8">
            <a:extLst>
              <a:ext uri="{FF2B5EF4-FFF2-40B4-BE49-F238E27FC236}">
                <a16:creationId xmlns:a16="http://schemas.microsoft.com/office/drawing/2014/main" id="{C1E7F672-F79C-4575-9A0A-33ED7576861F}"/>
              </a:ext>
            </a:extLst>
          </p:cNvPr>
          <p:cNvSpPr/>
          <p:nvPr/>
        </p:nvSpPr>
        <p:spPr>
          <a:xfrm>
            <a:off x="3440939" y="2839116"/>
            <a:ext cx="2863608" cy="2950875"/>
          </a:xfrm>
          <a:custGeom>
            <a:avLst/>
            <a:gdLst>
              <a:gd name="connsiteX0" fmla="*/ 0 w 2774636"/>
              <a:gd name="connsiteY0" fmla="*/ 0 h 2950875"/>
              <a:gd name="connsiteX1" fmla="*/ 2774636 w 2774636"/>
              <a:gd name="connsiteY1" fmla="*/ 0 h 2950875"/>
              <a:gd name="connsiteX2" fmla="*/ 2774636 w 2774636"/>
              <a:gd name="connsiteY2" fmla="*/ 2950875 h 2950875"/>
              <a:gd name="connsiteX3" fmla="*/ 0 w 2774636"/>
              <a:gd name="connsiteY3" fmla="*/ 2950875 h 2950875"/>
              <a:gd name="connsiteX4" fmla="*/ 0 w 2774636"/>
              <a:gd name="connsiteY4" fmla="*/ 0 h 2950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636" h="2950875">
                <a:moveTo>
                  <a:pt x="0" y="0"/>
                </a:moveTo>
                <a:lnTo>
                  <a:pt x="2774636" y="0"/>
                </a:lnTo>
                <a:lnTo>
                  <a:pt x="2774636" y="2950875"/>
                </a:lnTo>
                <a:lnTo>
                  <a:pt x="0" y="2950875"/>
                </a:lnTo>
                <a:lnTo>
                  <a:pt x="0" y="0"/>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AU" sz="2500" kern="1200" baseline="0" dirty="0"/>
              <a:t>Work essential to safety or maintenance</a:t>
            </a:r>
            <a:endParaRPr lang="en-US" sz="2500" kern="1200" dirty="0"/>
          </a:p>
          <a:p>
            <a:pPr marL="228600" lvl="1" indent="-228600" algn="l" defTabSz="1111250">
              <a:lnSpc>
                <a:spcPct val="90000"/>
              </a:lnSpc>
              <a:spcBef>
                <a:spcPct val="0"/>
              </a:spcBef>
              <a:spcAft>
                <a:spcPct val="15000"/>
              </a:spcAft>
              <a:buChar char="•"/>
            </a:pPr>
            <a:r>
              <a:rPr lang="en-AU" sz="2500" kern="1200" baseline="0" dirty="0"/>
              <a:t>Supporting allowed research</a:t>
            </a:r>
            <a:endParaRPr lang="en-US" sz="2500" kern="1200" dirty="0"/>
          </a:p>
          <a:p>
            <a:pPr marL="228600" lvl="1" indent="-228600" algn="l" defTabSz="1111250">
              <a:lnSpc>
                <a:spcPct val="90000"/>
              </a:lnSpc>
              <a:spcBef>
                <a:spcPct val="0"/>
              </a:spcBef>
              <a:spcAft>
                <a:spcPct val="15000"/>
              </a:spcAft>
              <a:buChar char="•"/>
            </a:pPr>
            <a:r>
              <a:rPr lang="en-US" sz="2500" b="1" kern="1200" dirty="0"/>
              <a:t>Supporting future beamlines</a:t>
            </a:r>
          </a:p>
        </p:txBody>
      </p:sp>
    </p:spTree>
    <p:extLst>
      <p:ext uri="{BB962C8B-B14F-4D97-AF65-F5344CB8AC3E}">
        <p14:creationId xmlns:p14="http://schemas.microsoft.com/office/powerpoint/2010/main" val="194072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326B2-53F1-4926-8FED-A820FBF55E39}"/>
              </a:ext>
            </a:extLst>
          </p:cNvPr>
          <p:cNvSpPr>
            <a:spLocks noGrp="1"/>
          </p:cNvSpPr>
          <p:nvPr>
            <p:ph type="title"/>
          </p:nvPr>
        </p:nvSpPr>
        <p:spPr>
          <a:xfrm>
            <a:off x="277826" y="91758"/>
            <a:ext cx="11304574" cy="1143000"/>
          </a:xfrm>
        </p:spPr>
        <p:txBody>
          <a:bodyPr vert="horz" lIns="91440" tIns="45720" rIns="91440" bIns="45720" rtlCol="0" anchor="b">
            <a:normAutofit/>
          </a:bodyPr>
          <a:lstStyle/>
          <a:p>
            <a:r>
              <a:rPr lang="en-AU" dirty="0"/>
              <a:t>Lessons Learned</a:t>
            </a:r>
          </a:p>
        </p:txBody>
      </p:sp>
      <p:sp>
        <p:nvSpPr>
          <p:cNvPr id="3" name="Content Placeholder 2">
            <a:extLst>
              <a:ext uri="{FF2B5EF4-FFF2-40B4-BE49-F238E27FC236}">
                <a16:creationId xmlns:a16="http://schemas.microsoft.com/office/drawing/2014/main" id="{30D70CEF-047B-4A9A-AB2F-8E712D563F2B}"/>
              </a:ext>
            </a:extLst>
          </p:cNvPr>
          <p:cNvSpPr>
            <a:spLocks noGrp="1"/>
          </p:cNvSpPr>
          <p:nvPr>
            <p:ph sz="half" idx="1"/>
          </p:nvPr>
        </p:nvSpPr>
        <p:spPr>
          <a:xfrm>
            <a:off x="277826" y="1600200"/>
            <a:ext cx="5596992" cy="4525963"/>
          </a:xfrm>
        </p:spPr>
        <p:txBody>
          <a:bodyPr vert="horz" lIns="91440" tIns="45720" rIns="91440" bIns="45720" rtlCol="0">
            <a:normAutofit/>
          </a:bodyPr>
          <a:lstStyle/>
          <a:p>
            <a:r>
              <a:rPr lang="en-AU" dirty="0"/>
              <a:t>What Didn’t Work:</a:t>
            </a:r>
          </a:p>
          <a:p>
            <a:pPr lvl="1"/>
            <a:r>
              <a:rPr lang="en-AU" sz="2800" dirty="0"/>
              <a:t>Social Distancing</a:t>
            </a:r>
          </a:p>
          <a:p>
            <a:pPr lvl="2"/>
            <a:r>
              <a:rPr lang="en-AU" sz="2400" dirty="0"/>
              <a:t>Practically impossible to enforce</a:t>
            </a:r>
          </a:p>
          <a:p>
            <a:pPr lvl="1"/>
            <a:r>
              <a:rPr lang="en-AU" sz="2800" dirty="0"/>
              <a:t>PPE (for users, construction workers)</a:t>
            </a:r>
          </a:p>
        </p:txBody>
      </p:sp>
      <p:sp>
        <p:nvSpPr>
          <p:cNvPr id="5" name="Content Placeholder 2">
            <a:extLst>
              <a:ext uri="{FF2B5EF4-FFF2-40B4-BE49-F238E27FC236}">
                <a16:creationId xmlns:a16="http://schemas.microsoft.com/office/drawing/2014/main" id="{6A783028-FA3E-415B-AF14-101E22CF772F}"/>
              </a:ext>
            </a:extLst>
          </p:cNvPr>
          <p:cNvSpPr txBox="1">
            <a:spLocks/>
          </p:cNvSpPr>
          <p:nvPr/>
        </p:nvSpPr>
        <p:spPr>
          <a:xfrm>
            <a:off x="5930113" y="1600199"/>
            <a:ext cx="5596992" cy="4525963"/>
          </a:xfrm>
          <a:prstGeom prst="rect">
            <a:avLst/>
          </a:prstGeom>
        </p:spPr>
        <p:txBody>
          <a:bodyPr vert="horz" lIns="91440" tIns="45720" rIns="91440" bIns="45720" rtlCol="0">
            <a:normAutofit/>
          </a:bodyPr>
          <a:lstStyle>
            <a:lvl1pPr marL="268288" indent="-268288" algn="l" defTabSz="914400" rtl="0" eaLnBrk="1" latinLnBrk="0" hangingPunct="1">
              <a:spcBef>
                <a:spcPct val="20000"/>
              </a:spcBef>
              <a:buClr>
                <a:srgbClr val="47B8B2"/>
              </a:buClr>
              <a:buFont typeface="Wingdings" panose="05000000000000000000" pitchFamily="2" charset="2"/>
              <a:buChar char="§"/>
              <a:defRPr sz="2800" kern="1200" spc="-50" baseline="0">
                <a:solidFill>
                  <a:schemeClr val="tx1"/>
                </a:solidFill>
                <a:latin typeface="Fira Sans" panose="020B0604020202020204" charset="0"/>
                <a:ea typeface="+mn-ea"/>
                <a:cs typeface="+mn-cs"/>
              </a:defRPr>
            </a:lvl1pPr>
            <a:lvl2pPr marL="742950" indent="-285750" algn="l" defTabSz="914400" rtl="0" eaLnBrk="1" latinLnBrk="0" hangingPunct="1">
              <a:spcBef>
                <a:spcPct val="20000"/>
              </a:spcBef>
              <a:buClr>
                <a:schemeClr val="tx1">
                  <a:lumMod val="50000"/>
                  <a:lumOff val="50000"/>
                </a:schemeClr>
              </a:buClr>
              <a:buFont typeface="Wingdings" panose="05000000000000000000" pitchFamily="2" charset="2"/>
              <a:buChar char="§"/>
              <a:defRPr sz="2400" kern="1200" spc="-50" baseline="0">
                <a:solidFill>
                  <a:schemeClr val="tx1"/>
                </a:solidFill>
                <a:latin typeface="Fira Sans" panose="020B0604020202020204" charset="0"/>
                <a:ea typeface="+mn-ea"/>
                <a:cs typeface="+mn-cs"/>
              </a:defRPr>
            </a:lvl2pPr>
            <a:lvl3pPr marL="1143000" indent="-228600" algn="l" defTabSz="914400" rtl="0" eaLnBrk="1" latinLnBrk="0" hangingPunct="1">
              <a:spcBef>
                <a:spcPct val="20000"/>
              </a:spcBef>
              <a:buClr>
                <a:schemeClr val="tx1">
                  <a:lumMod val="50000"/>
                  <a:lumOff val="50000"/>
                </a:schemeClr>
              </a:buClr>
              <a:buFont typeface="Fira Sans" panose="020B0604020202020204" charset="0"/>
              <a:buChar char="›"/>
              <a:defRPr sz="2000" kern="1200" spc="-50" baseline="0">
                <a:solidFill>
                  <a:schemeClr val="tx1"/>
                </a:solidFill>
                <a:latin typeface="Fira Sans" panose="020B0604020202020204" charset="0"/>
                <a:ea typeface="+mn-ea"/>
                <a:cs typeface="+mn-cs"/>
              </a:defRPr>
            </a:lvl3pPr>
            <a:lvl4pPr marL="16002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1800" kern="1200" spc="-50" baseline="0">
                <a:solidFill>
                  <a:schemeClr val="tx1"/>
                </a:solidFill>
                <a:latin typeface="Fira Sans" panose="020B0604020202020204" charset="0"/>
                <a:ea typeface="+mn-ea"/>
                <a:cs typeface="+mn-cs"/>
              </a:defRPr>
            </a:lvl4pPr>
            <a:lvl5pPr marL="1971675" indent="-142875" algn="l" defTabSz="914400" rtl="0" eaLnBrk="1" latinLnBrk="0" hangingPunct="1">
              <a:spcBef>
                <a:spcPct val="20000"/>
              </a:spcBef>
              <a:buClr>
                <a:schemeClr val="tx1">
                  <a:lumMod val="50000"/>
                  <a:lumOff val="50000"/>
                </a:schemeClr>
              </a:buClr>
              <a:buFont typeface="Arial" panose="020B0604020202020204" pitchFamily="34" charset="0"/>
              <a:buChar char="­"/>
              <a:defRPr sz="1800" kern="1200" spc="-50" baseline="0">
                <a:solidFill>
                  <a:schemeClr val="tx1"/>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AU" dirty="0"/>
              <a:t>What Worked:</a:t>
            </a:r>
          </a:p>
          <a:p>
            <a:pPr lvl="1"/>
            <a:r>
              <a:rPr lang="en-AU" sz="2800" dirty="0"/>
              <a:t>PPE (for full time staff)</a:t>
            </a:r>
          </a:p>
          <a:p>
            <a:pPr lvl="1"/>
            <a:endParaRPr lang="en-AU" sz="2800" dirty="0"/>
          </a:p>
        </p:txBody>
      </p:sp>
      <p:pic>
        <p:nvPicPr>
          <p:cNvPr id="1026" name="Picture 2">
            <a:extLst>
              <a:ext uri="{FF2B5EF4-FFF2-40B4-BE49-F238E27FC236}">
                <a16:creationId xmlns:a16="http://schemas.microsoft.com/office/drawing/2014/main" id="{3F7CBB02-EFA5-43B1-931C-C30DB1E06A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604" y="4378357"/>
            <a:ext cx="2295418" cy="22954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5F49C6A-CE81-48B4-8824-7708C9EF7C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7487" y="4378357"/>
            <a:ext cx="2295418" cy="2295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111C5-BBE0-4FE3-AD29-6EE51C365179}"/>
              </a:ext>
            </a:extLst>
          </p:cNvPr>
          <p:cNvSpPr>
            <a:spLocks noGrp="1"/>
          </p:cNvSpPr>
          <p:nvPr>
            <p:ph type="title"/>
          </p:nvPr>
        </p:nvSpPr>
        <p:spPr/>
        <p:txBody>
          <a:bodyPr/>
          <a:lstStyle/>
          <a:p>
            <a:r>
              <a:rPr lang="en-AU" dirty="0"/>
              <a:t>Return to Normal(</a:t>
            </a:r>
            <a:r>
              <a:rPr lang="en-AU" dirty="0" err="1"/>
              <a:t>ish</a:t>
            </a:r>
            <a:r>
              <a:rPr lang="en-AU" dirty="0"/>
              <a:t>):  November 2020 – June 2021</a:t>
            </a:r>
          </a:p>
        </p:txBody>
      </p:sp>
      <p:sp>
        <p:nvSpPr>
          <p:cNvPr id="3" name="Text Placeholder 2">
            <a:extLst>
              <a:ext uri="{FF2B5EF4-FFF2-40B4-BE49-F238E27FC236}">
                <a16:creationId xmlns:a16="http://schemas.microsoft.com/office/drawing/2014/main" id="{BCCA4E0A-8586-45D7-AC91-054B7906D0A6}"/>
              </a:ext>
            </a:extLst>
          </p:cNvPr>
          <p:cNvSpPr>
            <a:spLocks noGrp="1"/>
          </p:cNvSpPr>
          <p:nvPr>
            <p:ph type="body" idx="1"/>
          </p:nvPr>
        </p:nvSpPr>
        <p:spPr/>
        <p:txBody>
          <a:bodyPr/>
          <a:lstStyle/>
          <a:p>
            <a:endParaRPr lang="en-AU"/>
          </a:p>
        </p:txBody>
      </p:sp>
    </p:spTree>
    <p:extLst>
      <p:ext uri="{BB962C8B-B14F-4D97-AF65-F5344CB8AC3E}">
        <p14:creationId xmlns:p14="http://schemas.microsoft.com/office/powerpoint/2010/main" val="4278356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246D967A-2462-4C5E-BCED-021CCAD406D4}"/>
              </a:ext>
            </a:extLst>
          </p:cNvPr>
          <p:cNvGraphicFramePr>
            <a:graphicFrameLocks/>
          </p:cNvGraphicFramePr>
          <p:nvPr>
            <p:extLst>
              <p:ext uri="{D42A27DB-BD31-4B8C-83A1-F6EECF244321}">
                <p14:modId xmlns:p14="http://schemas.microsoft.com/office/powerpoint/2010/main" val="836392323"/>
              </p:ext>
            </p:extLst>
          </p:nvPr>
        </p:nvGraphicFramePr>
        <p:xfrm>
          <a:off x="138112" y="1088886"/>
          <a:ext cx="11915775" cy="5653088"/>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a:extLst>
              <a:ext uri="{FF2B5EF4-FFF2-40B4-BE49-F238E27FC236}">
                <a16:creationId xmlns:a16="http://schemas.microsoft.com/office/drawing/2014/main" id="{42303EA5-077D-475C-9F5C-75ED38C81C48}"/>
              </a:ext>
            </a:extLst>
          </p:cNvPr>
          <p:cNvSpPr>
            <a:spLocks noGrp="1"/>
          </p:cNvSpPr>
          <p:nvPr>
            <p:ph type="title"/>
          </p:nvPr>
        </p:nvSpPr>
        <p:spPr/>
        <p:txBody>
          <a:bodyPr>
            <a:normAutofit fontScale="90000"/>
          </a:bodyPr>
          <a:lstStyle/>
          <a:p>
            <a:r>
              <a:rPr lang="en-US" dirty="0"/>
              <a:t>Daily New Cases in Victoria: 01/03-30/06/21</a:t>
            </a:r>
          </a:p>
        </p:txBody>
      </p:sp>
      <p:sp>
        <p:nvSpPr>
          <p:cNvPr id="7" name="Rectangle 6">
            <a:extLst>
              <a:ext uri="{FF2B5EF4-FFF2-40B4-BE49-F238E27FC236}">
                <a16:creationId xmlns:a16="http://schemas.microsoft.com/office/drawing/2014/main" id="{13A1B541-8FB5-4915-97D3-72C2A6187087}"/>
              </a:ext>
            </a:extLst>
          </p:cNvPr>
          <p:cNvSpPr/>
          <p:nvPr/>
        </p:nvSpPr>
        <p:spPr>
          <a:xfrm>
            <a:off x="543354" y="5044611"/>
            <a:ext cx="2006911" cy="581114"/>
          </a:xfrm>
          <a:prstGeom prst="rect">
            <a:avLst/>
          </a:prstGeom>
          <a:solidFill>
            <a:schemeClr val="accent5">
              <a:lumMod val="60000"/>
              <a:lumOff val="40000"/>
              <a:alpha val="9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id="{202A001C-25BB-4F50-ADB0-3A7725414150}"/>
              </a:ext>
            </a:extLst>
          </p:cNvPr>
          <p:cNvSpPr/>
          <p:nvPr/>
        </p:nvSpPr>
        <p:spPr>
          <a:xfrm>
            <a:off x="2550266" y="1746608"/>
            <a:ext cx="3426434" cy="3879118"/>
          </a:xfrm>
          <a:prstGeom prst="rect">
            <a:avLst/>
          </a:prstGeom>
          <a:solidFill>
            <a:srgbClr val="FFFF00">
              <a:alpha val="9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70B1BDBF-5203-4BC2-8B81-61579FF0892C}"/>
              </a:ext>
            </a:extLst>
          </p:cNvPr>
          <p:cNvSpPr txBox="1"/>
          <p:nvPr/>
        </p:nvSpPr>
        <p:spPr>
          <a:xfrm>
            <a:off x="1461205" y="5256393"/>
            <a:ext cx="976044" cy="369332"/>
          </a:xfrm>
          <a:prstGeom prst="rect">
            <a:avLst/>
          </a:prstGeom>
          <a:noFill/>
        </p:spPr>
        <p:txBody>
          <a:bodyPr wrap="square" rtlCol="0">
            <a:spAutoFit/>
          </a:bodyPr>
          <a:lstStyle/>
          <a:p>
            <a:r>
              <a:rPr lang="en-AU" dirty="0"/>
              <a:t>Wave 1</a:t>
            </a:r>
          </a:p>
        </p:txBody>
      </p:sp>
      <p:sp>
        <p:nvSpPr>
          <p:cNvPr id="15" name="TextBox 14">
            <a:extLst>
              <a:ext uri="{FF2B5EF4-FFF2-40B4-BE49-F238E27FC236}">
                <a16:creationId xmlns:a16="http://schemas.microsoft.com/office/drawing/2014/main" id="{F6B30982-CE5B-46FC-85EC-E36240785595}"/>
              </a:ext>
            </a:extLst>
          </p:cNvPr>
          <p:cNvSpPr txBox="1"/>
          <p:nvPr/>
        </p:nvSpPr>
        <p:spPr>
          <a:xfrm>
            <a:off x="4609084" y="4100096"/>
            <a:ext cx="976044" cy="369332"/>
          </a:xfrm>
          <a:prstGeom prst="rect">
            <a:avLst/>
          </a:prstGeom>
          <a:noFill/>
        </p:spPr>
        <p:txBody>
          <a:bodyPr wrap="square" rtlCol="0">
            <a:spAutoFit/>
          </a:bodyPr>
          <a:lstStyle/>
          <a:p>
            <a:r>
              <a:rPr lang="en-AU" dirty="0"/>
              <a:t>Wave 2</a:t>
            </a:r>
          </a:p>
        </p:txBody>
      </p:sp>
      <p:sp>
        <p:nvSpPr>
          <p:cNvPr id="2" name="Rectangle 1">
            <a:extLst>
              <a:ext uri="{FF2B5EF4-FFF2-40B4-BE49-F238E27FC236}">
                <a16:creationId xmlns:a16="http://schemas.microsoft.com/office/drawing/2014/main" id="{E8CB632A-AACF-466E-BBA8-0C096C596C51}"/>
              </a:ext>
            </a:extLst>
          </p:cNvPr>
          <p:cNvSpPr/>
          <p:nvPr/>
        </p:nvSpPr>
        <p:spPr>
          <a:xfrm>
            <a:off x="6408214" y="3678148"/>
            <a:ext cx="5458437" cy="1947577"/>
          </a:xfrm>
          <a:prstGeom prst="rect">
            <a:avLst/>
          </a:prstGeom>
          <a:solidFill>
            <a:schemeClr val="bg1">
              <a:lumMod val="75000"/>
              <a:alpha val="28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a16="http://schemas.microsoft.com/office/drawing/2014/main" id="{47719572-E0DC-4CD4-BF4F-3711B340BEB1}"/>
              </a:ext>
            </a:extLst>
          </p:cNvPr>
          <p:cNvSpPr txBox="1"/>
          <p:nvPr/>
        </p:nvSpPr>
        <p:spPr>
          <a:xfrm>
            <a:off x="7182200" y="4100096"/>
            <a:ext cx="1404132" cy="369332"/>
          </a:xfrm>
          <a:prstGeom prst="rect">
            <a:avLst/>
          </a:prstGeom>
          <a:noFill/>
        </p:spPr>
        <p:txBody>
          <a:bodyPr wrap="square" rtlCol="0">
            <a:spAutoFit/>
          </a:bodyPr>
          <a:lstStyle/>
          <a:p>
            <a:r>
              <a:rPr lang="en-AU" dirty="0"/>
              <a:t>Normal(</a:t>
            </a:r>
            <a:r>
              <a:rPr lang="en-AU" dirty="0" err="1"/>
              <a:t>ish</a:t>
            </a:r>
            <a:r>
              <a:rPr lang="en-AU" dirty="0"/>
              <a:t>)</a:t>
            </a:r>
          </a:p>
        </p:txBody>
      </p:sp>
      <p:sp>
        <p:nvSpPr>
          <p:cNvPr id="3" name="Arrow: Down 2">
            <a:extLst>
              <a:ext uri="{FF2B5EF4-FFF2-40B4-BE49-F238E27FC236}">
                <a16:creationId xmlns:a16="http://schemas.microsoft.com/office/drawing/2014/main" id="{472EC6A3-2675-4418-804D-B11CCDDDCFC1}"/>
              </a:ext>
            </a:extLst>
          </p:cNvPr>
          <p:cNvSpPr/>
          <p:nvPr/>
        </p:nvSpPr>
        <p:spPr>
          <a:xfrm>
            <a:off x="5976701" y="3191289"/>
            <a:ext cx="431514" cy="23893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D2F3C11C-6A57-498D-B39C-CC0949B2C166}"/>
              </a:ext>
            </a:extLst>
          </p:cNvPr>
          <p:cNvSpPr txBox="1"/>
          <p:nvPr/>
        </p:nvSpPr>
        <p:spPr>
          <a:xfrm>
            <a:off x="6096001" y="2363056"/>
            <a:ext cx="4476108" cy="369332"/>
          </a:xfrm>
          <a:prstGeom prst="rect">
            <a:avLst/>
          </a:prstGeom>
          <a:noFill/>
        </p:spPr>
        <p:txBody>
          <a:bodyPr wrap="square" rtlCol="0">
            <a:spAutoFit/>
          </a:bodyPr>
          <a:lstStyle/>
          <a:p>
            <a:r>
              <a:rPr lang="en-AU" dirty="0"/>
              <a:t>26</a:t>
            </a:r>
            <a:r>
              <a:rPr lang="en-AU" baseline="30000" dirty="0"/>
              <a:t>th</a:t>
            </a:r>
            <a:r>
              <a:rPr lang="en-AU" dirty="0"/>
              <a:t> October, 0 new cases, 0 deaths</a:t>
            </a:r>
          </a:p>
        </p:txBody>
      </p:sp>
    </p:spTree>
    <p:extLst>
      <p:ext uri="{BB962C8B-B14F-4D97-AF65-F5344CB8AC3E}">
        <p14:creationId xmlns:p14="http://schemas.microsoft.com/office/powerpoint/2010/main" val="390030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2" grpId="0"/>
      <p:bldP spid="15" grpId="0"/>
      <p:bldP spid="2" grpId="0" animBg="1"/>
      <p:bldP spid="17" grpId="0"/>
      <p:bldP spid="3"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F76FA-DA44-46C7-BA00-42F0948D34FC}"/>
              </a:ext>
            </a:extLst>
          </p:cNvPr>
          <p:cNvSpPr>
            <a:spLocks noGrp="1"/>
          </p:cNvSpPr>
          <p:nvPr>
            <p:ph type="title"/>
          </p:nvPr>
        </p:nvSpPr>
        <p:spPr/>
        <p:txBody>
          <a:bodyPr vert="horz" lIns="91440" tIns="45720" rIns="91440" bIns="45720" rtlCol="0" anchor="b">
            <a:normAutofit/>
          </a:bodyPr>
          <a:lstStyle/>
          <a:p>
            <a:r>
              <a:rPr lang="en-AU" dirty="0"/>
              <a:t>Return to normal(</a:t>
            </a:r>
            <a:r>
              <a:rPr lang="en-AU" dirty="0" err="1"/>
              <a:t>ish</a:t>
            </a:r>
            <a:r>
              <a:rPr lang="en-AU" dirty="0"/>
              <a:t>)</a:t>
            </a:r>
          </a:p>
        </p:txBody>
      </p:sp>
      <p:sp>
        <p:nvSpPr>
          <p:cNvPr id="5" name="Freeform: Shape 4">
            <a:extLst>
              <a:ext uri="{FF2B5EF4-FFF2-40B4-BE49-F238E27FC236}">
                <a16:creationId xmlns:a16="http://schemas.microsoft.com/office/drawing/2014/main" id="{0E55893F-7392-4D17-98CB-D8A15680BDEF}"/>
              </a:ext>
            </a:extLst>
          </p:cNvPr>
          <p:cNvSpPr/>
          <p:nvPr/>
        </p:nvSpPr>
        <p:spPr>
          <a:xfrm>
            <a:off x="277854" y="2616094"/>
            <a:ext cx="2774388" cy="974817"/>
          </a:xfrm>
          <a:custGeom>
            <a:avLst/>
            <a:gdLst>
              <a:gd name="connsiteX0" fmla="*/ 0 w 2774388"/>
              <a:gd name="connsiteY0" fmla="*/ 0 h 974817"/>
              <a:gd name="connsiteX1" fmla="*/ 2774388 w 2774388"/>
              <a:gd name="connsiteY1" fmla="*/ 0 h 974817"/>
              <a:gd name="connsiteX2" fmla="*/ 2774388 w 2774388"/>
              <a:gd name="connsiteY2" fmla="*/ 974817 h 974817"/>
              <a:gd name="connsiteX3" fmla="*/ 0 w 2774388"/>
              <a:gd name="connsiteY3" fmla="*/ 974817 h 974817"/>
              <a:gd name="connsiteX4" fmla="*/ 0 w 2774388"/>
              <a:gd name="connsiteY4" fmla="*/ 0 h 974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388" h="974817">
                <a:moveTo>
                  <a:pt x="0" y="0"/>
                </a:moveTo>
                <a:lnTo>
                  <a:pt x="2774388" y="0"/>
                </a:lnTo>
                <a:lnTo>
                  <a:pt x="2774388" y="974817"/>
                </a:lnTo>
                <a:lnTo>
                  <a:pt x="0" y="974817"/>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AU" sz="2700" kern="1200" baseline="0" dirty="0"/>
              <a:t>AS allowed to operate for:</a:t>
            </a:r>
            <a:endParaRPr lang="en-US" sz="2700" kern="1200" dirty="0"/>
          </a:p>
        </p:txBody>
      </p:sp>
      <p:sp>
        <p:nvSpPr>
          <p:cNvPr id="7" name="Freeform: Shape 6">
            <a:extLst>
              <a:ext uri="{FF2B5EF4-FFF2-40B4-BE49-F238E27FC236}">
                <a16:creationId xmlns:a16="http://schemas.microsoft.com/office/drawing/2014/main" id="{9E43194D-AF15-4890-AD64-1785A515F332}"/>
              </a:ext>
            </a:extLst>
          </p:cNvPr>
          <p:cNvSpPr/>
          <p:nvPr/>
        </p:nvSpPr>
        <p:spPr>
          <a:xfrm>
            <a:off x="277854" y="3590911"/>
            <a:ext cx="2774388" cy="1519357"/>
          </a:xfrm>
          <a:custGeom>
            <a:avLst/>
            <a:gdLst>
              <a:gd name="connsiteX0" fmla="*/ 0 w 2774388"/>
              <a:gd name="connsiteY0" fmla="*/ 0 h 1519357"/>
              <a:gd name="connsiteX1" fmla="*/ 2774388 w 2774388"/>
              <a:gd name="connsiteY1" fmla="*/ 0 h 1519357"/>
              <a:gd name="connsiteX2" fmla="*/ 2774388 w 2774388"/>
              <a:gd name="connsiteY2" fmla="*/ 1519357 h 1519357"/>
              <a:gd name="connsiteX3" fmla="*/ 0 w 2774388"/>
              <a:gd name="connsiteY3" fmla="*/ 1519357 h 1519357"/>
              <a:gd name="connsiteX4" fmla="*/ 0 w 2774388"/>
              <a:gd name="connsiteY4" fmla="*/ 0 h 1519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388" h="1519357">
                <a:moveTo>
                  <a:pt x="0" y="0"/>
                </a:moveTo>
                <a:lnTo>
                  <a:pt x="2774388" y="0"/>
                </a:lnTo>
                <a:lnTo>
                  <a:pt x="2774388" y="1519357"/>
                </a:lnTo>
                <a:lnTo>
                  <a:pt x="0" y="1519357"/>
                </a:lnTo>
                <a:lnTo>
                  <a:pt x="0" y="0"/>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Normal research</a:t>
            </a:r>
          </a:p>
        </p:txBody>
      </p:sp>
      <p:sp>
        <p:nvSpPr>
          <p:cNvPr id="8" name="Freeform: Shape 7">
            <a:extLst>
              <a:ext uri="{FF2B5EF4-FFF2-40B4-BE49-F238E27FC236}">
                <a16:creationId xmlns:a16="http://schemas.microsoft.com/office/drawing/2014/main" id="{60F44664-BA23-4174-98D5-FC0542190E47}"/>
              </a:ext>
            </a:extLst>
          </p:cNvPr>
          <p:cNvSpPr/>
          <p:nvPr/>
        </p:nvSpPr>
        <p:spPr>
          <a:xfrm>
            <a:off x="3440658" y="2616094"/>
            <a:ext cx="2774388" cy="974817"/>
          </a:xfrm>
          <a:custGeom>
            <a:avLst/>
            <a:gdLst>
              <a:gd name="connsiteX0" fmla="*/ 0 w 2774388"/>
              <a:gd name="connsiteY0" fmla="*/ 0 h 974817"/>
              <a:gd name="connsiteX1" fmla="*/ 2774388 w 2774388"/>
              <a:gd name="connsiteY1" fmla="*/ 0 h 974817"/>
              <a:gd name="connsiteX2" fmla="*/ 2774388 w 2774388"/>
              <a:gd name="connsiteY2" fmla="*/ 974817 h 974817"/>
              <a:gd name="connsiteX3" fmla="*/ 0 w 2774388"/>
              <a:gd name="connsiteY3" fmla="*/ 974817 h 974817"/>
              <a:gd name="connsiteX4" fmla="*/ 0 w 2774388"/>
              <a:gd name="connsiteY4" fmla="*/ 0 h 974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388" h="974817">
                <a:moveTo>
                  <a:pt x="0" y="0"/>
                </a:moveTo>
                <a:lnTo>
                  <a:pt x="2774388" y="0"/>
                </a:lnTo>
                <a:lnTo>
                  <a:pt x="2774388" y="974817"/>
                </a:lnTo>
                <a:lnTo>
                  <a:pt x="0" y="974817"/>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AU" sz="2700" kern="1200" baseline="0" dirty="0"/>
              <a:t>Workers allowed on site for:</a:t>
            </a:r>
            <a:endParaRPr lang="en-US" sz="2700" kern="1200" dirty="0"/>
          </a:p>
        </p:txBody>
      </p:sp>
      <p:sp>
        <p:nvSpPr>
          <p:cNvPr id="9" name="Freeform: Shape 8">
            <a:extLst>
              <a:ext uri="{FF2B5EF4-FFF2-40B4-BE49-F238E27FC236}">
                <a16:creationId xmlns:a16="http://schemas.microsoft.com/office/drawing/2014/main" id="{C27A66D1-E099-4E0F-8A21-3F7B772F3594}"/>
              </a:ext>
            </a:extLst>
          </p:cNvPr>
          <p:cNvSpPr/>
          <p:nvPr/>
        </p:nvSpPr>
        <p:spPr>
          <a:xfrm>
            <a:off x="3440658" y="3590911"/>
            <a:ext cx="2774388" cy="1519357"/>
          </a:xfrm>
          <a:custGeom>
            <a:avLst/>
            <a:gdLst>
              <a:gd name="connsiteX0" fmla="*/ 0 w 2774388"/>
              <a:gd name="connsiteY0" fmla="*/ 0 h 1519357"/>
              <a:gd name="connsiteX1" fmla="*/ 2774388 w 2774388"/>
              <a:gd name="connsiteY1" fmla="*/ 0 h 1519357"/>
              <a:gd name="connsiteX2" fmla="*/ 2774388 w 2774388"/>
              <a:gd name="connsiteY2" fmla="*/ 1519357 h 1519357"/>
              <a:gd name="connsiteX3" fmla="*/ 0 w 2774388"/>
              <a:gd name="connsiteY3" fmla="*/ 1519357 h 1519357"/>
              <a:gd name="connsiteX4" fmla="*/ 0 w 2774388"/>
              <a:gd name="connsiteY4" fmla="*/ 0 h 1519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388" h="1519357">
                <a:moveTo>
                  <a:pt x="0" y="0"/>
                </a:moveTo>
                <a:lnTo>
                  <a:pt x="2774388" y="0"/>
                </a:lnTo>
                <a:lnTo>
                  <a:pt x="2774388" y="1519357"/>
                </a:lnTo>
                <a:lnTo>
                  <a:pt x="0" y="1519357"/>
                </a:lnTo>
                <a:lnTo>
                  <a:pt x="0" y="0"/>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AU" sz="2700" kern="1200" baseline="0" dirty="0"/>
              <a:t>Any work that can’t be done from home</a:t>
            </a:r>
            <a:endParaRPr lang="en-US" sz="2700" kern="1200" dirty="0"/>
          </a:p>
        </p:txBody>
      </p:sp>
      <p:sp>
        <p:nvSpPr>
          <p:cNvPr id="4" name="Content Placeholder 2">
            <a:extLst>
              <a:ext uri="{FF2B5EF4-FFF2-40B4-BE49-F238E27FC236}">
                <a16:creationId xmlns:a16="http://schemas.microsoft.com/office/drawing/2014/main" id="{6ACEE9CF-5823-43F3-BDFA-9E6E42405CE9}"/>
              </a:ext>
            </a:extLst>
          </p:cNvPr>
          <p:cNvSpPr txBox="1">
            <a:spLocks/>
          </p:cNvSpPr>
          <p:nvPr/>
        </p:nvSpPr>
        <p:spPr>
          <a:xfrm>
            <a:off x="6215605" y="1600199"/>
            <a:ext cx="5497189"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spc="-50" baseline="0">
                <a:solidFill>
                  <a:schemeClr val="accent3">
                    <a:lumMod val="20000"/>
                    <a:lumOff val="80000"/>
                  </a:schemeClr>
                </a:solidFill>
                <a:latin typeface="Fira Sans" panose="020B060402020202020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spc="-50" baseline="0">
                <a:solidFill>
                  <a:schemeClr val="accent3">
                    <a:lumMod val="20000"/>
                    <a:lumOff val="80000"/>
                  </a:schemeClr>
                </a:solidFill>
                <a:latin typeface="Fira Sans" panose="020B060402020202020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spc="-50" baseline="0">
                <a:solidFill>
                  <a:schemeClr val="accent3">
                    <a:lumMod val="20000"/>
                    <a:lumOff val="80000"/>
                  </a:schemeClr>
                </a:solidFill>
                <a:latin typeface="Fira Sans" panose="020B060402020202020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2800" b="0" i="0" u="none" strike="noStrike" kern="1200" cap="none" spc="-50" normalizeH="0" baseline="0" noProof="0" dirty="0">
                <a:ln>
                  <a:noFill/>
                </a:ln>
                <a:solidFill>
                  <a:srgbClr val="4C4D4C"/>
                </a:solidFill>
                <a:effectLst/>
                <a:uLnTx/>
                <a:uFillTx/>
                <a:latin typeface="Fira Sans" panose="020B0604020202020204" charset="0"/>
                <a:ea typeface="+mn-ea"/>
                <a:cs typeface="+mn-cs"/>
              </a:rPr>
              <a:t>Majority staff return to work on site</a:t>
            </a:r>
            <a:endParaRPr lang="en-AU" sz="2400" dirty="0">
              <a:solidFill>
                <a:srgbClr val="4C4D4C"/>
              </a:solidFill>
            </a:endParaRPr>
          </a:p>
          <a:p>
            <a:r>
              <a:rPr lang="en-AU" sz="2800" dirty="0">
                <a:solidFill>
                  <a:srgbClr val="4C4D4C"/>
                </a:solidFill>
              </a:rPr>
              <a:t>Interstate travel allowed, out of state users returning</a:t>
            </a:r>
          </a:p>
          <a:p>
            <a:r>
              <a:rPr lang="en-AU" sz="2800" dirty="0">
                <a:solidFill>
                  <a:srgbClr val="4C4D4C"/>
                </a:solidFill>
              </a:rPr>
              <a:t>Mandatory Covid testing for </a:t>
            </a:r>
            <a:r>
              <a:rPr lang="en-AU" sz="2800" b="1" dirty="0">
                <a:solidFill>
                  <a:srgbClr val="4C4D4C"/>
                </a:solidFill>
              </a:rPr>
              <a:t>any cold or flu symptoms</a:t>
            </a:r>
            <a:r>
              <a:rPr lang="en-AU" sz="2800" dirty="0">
                <a:solidFill>
                  <a:srgbClr val="4C4D4C"/>
                </a:solidFill>
              </a:rPr>
              <a:t>…</a:t>
            </a:r>
          </a:p>
          <a:p>
            <a:pPr lvl="1"/>
            <a:r>
              <a:rPr lang="en-AU" sz="2400" b="1" dirty="0">
                <a:solidFill>
                  <a:srgbClr val="4C4D4C"/>
                </a:solidFill>
              </a:rPr>
              <a:t>including users staying in the guesthouse</a:t>
            </a:r>
          </a:p>
          <a:p>
            <a:pPr marL="457200" marR="0" lvl="1" indent="0" algn="l" defTabSz="914400" rtl="0" eaLnBrk="1" fontAlgn="auto" latinLnBrk="0" hangingPunct="1">
              <a:lnSpc>
                <a:spcPct val="100000"/>
              </a:lnSpc>
              <a:spcBef>
                <a:spcPct val="20000"/>
              </a:spcBef>
              <a:spcAft>
                <a:spcPts val="0"/>
              </a:spcAft>
              <a:buClrTx/>
              <a:buSzTx/>
              <a:buNone/>
              <a:tabLst/>
              <a:defRPr/>
            </a:pPr>
            <a:endParaRPr kumimoji="0" lang="en-AU" sz="2800" b="0" i="0" u="none" strike="noStrike" kern="1200" cap="none" spc="-50" normalizeH="0" baseline="0" noProof="0" dirty="0">
              <a:ln>
                <a:noFill/>
              </a:ln>
              <a:solidFill>
                <a:srgbClr val="4C4D4C"/>
              </a:solidFill>
              <a:effectLst/>
              <a:uLnTx/>
              <a:uFillTx/>
              <a:latin typeface="Fira Sans" panose="020B0604020202020204" charset="0"/>
              <a:ea typeface="+mn-ea"/>
              <a:cs typeface="+mn-cs"/>
            </a:endParaRPr>
          </a:p>
        </p:txBody>
      </p:sp>
    </p:spTree>
    <p:extLst>
      <p:ext uri="{BB962C8B-B14F-4D97-AF65-F5344CB8AC3E}">
        <p14:creationId xmlns:p14="http://schemas.microsoft.com/office/powerpoint/2010/main" val="46476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2016-4616-4445-BC04-75FB64D9836B}"/>
              </a:ext>
            </a:extLst>
          </p:cNvPr>
          <p:cNvSpPr>
            <a:spLocks noGrp="1"/>
          </p:cNvSpPr>
          <p:nvPr>
            <p:ph type="title"/>
          </p:nvPr>
        </p:nvSpPr>
        <p:spPr/>
        <p:txBody>
          <a:bodyPr/>
          <a:lstStyle/>
          <a:p>
            <a:r>
              <a:rPr lang="en-AU" dirty="0"/>
              <a:t>Ops Response</a:t>
            </a:r>
          </a:p>
        </p:txBody>
      </p:sp>
      <p:sp>
        <p:nvSpPr>
          <p:cNvPr id="3" name="Content Placeholder 2">
            <a:extLst>
              <a:ext uri="{FF2B5EF4-FFF2-40B4-BE49-F238E27FC236}">
                <a16:creationId xmlns:a16="http://schemas.microsoft.com/office/drawing/2014/main" id="{C6CAF640-A625-499F-BAA4-DD756DF250EC}"/>
              </a:ext>
            </a:extLst>
          </p:cNvPr>
          <p:cNvSpPr>
            <a:spLocks noGrp="1"/>
          </p:cNvSpPr>
          <p:nvPr>
            <p:ph idx="1"/>
          </p:nvPr>
        </p:nvSpPr>
        <p:spPr>
          <a:xfrm>
            <a:off x="277826" y="1600200"/>
            <a:ext cx="10643603" cy="4525963"/>
          </a:xfr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3200" b="0" i="0" u="none" strike="noStrike" kern="1200" cap="none" spc="-50" normalizeH="0" baseline="0" noProof="0" dirty="0">
                <a:ln>
                  <a:noFill/>
                </a:ln>
                <a:solidFill>
                  <a:srgbClr val="4C4D4C"/>
                </a:solidFill>
                <a:effectLst/>
                <a:uLnTx/>
                <a:uFillTx/>
                <a:latin typeface="Fira Sans" panose="020B0604020202020204" charset="0"/>
                <a:ea typeface="+mn-ea"/>
                <a:cs typeface="+mn-cs"/>
              </a:rPr>
              <a:t>Ops develops a procedure to assist </a:t>
            </a:r>
            <a:r>
              <a:rPr lang="en-AU" dirty="0">
                <a:solidFill>
                  <a:srgbClr val="4C4D4C"/>
                </a:solidFill>
              </a:rPr>
              <a:t>users isolating in the guest house</a:t>
            </a:r>
          </a:p>
          <a:p>
            <a:pPr marL="817562" lvl="1" indent="-342900">
              <a:buClrTx/>
              <a:buFont typeface="Arial" panose="020B0604020202020204" pitchFamily="34" charset="0"/>
              <a:buChar char="•"/>
              <a:defRPr/>
            </a:pPr>
            <a:r>
              <a:rPr lang="en-AU" dirty="0">
                <a:solidFill>
                  <a:srgbClr val="4C4D4C"/>
                </a:solidFill>
              </a:rPr>
              <a:t>Contactless assistance for moving users to quarantine rooms</a:t>
            </a:r>
          </a:p>
          <a:p>
            <a:pPr marL="817562" lvl="1" indent="-342900">
              <a:buClrTx/>
              <a:buFont typeface="Arial" panose="020B0604020202020204" pitchFamily="34" charset="0"/>
              <a:buChar char="•"/>
              <a:defRPr/>
            </a:pPr>
            <a:r>
              <a:rPr lang="en-AU" dirty="0">
                <a:solidFill>
                  <a:srgbClr val="4C4D4C"/>
                </a:solidFill>
              </a:rPr>
              <a:t>Delivering food</a:t>
            </a:r>
          </a:p>
          <a:p>
            <a:pPr marL="817562" lvl="1" indent="-342900">
              <a:buClrTx/>
              <a:buFont typeface="Arial" panose="020B0604020202020204" pitchFamily="34" charset="0"/>
              <a:buChar char="•"/>
              <a:defRPr/>
            </a:pPr>
            <a:r>
              <a:rPr lang="en-AU" dirty="0">
                <a:solidFill>
                  <a:srgbClr val="4C4D4C"/>
                </a:solidFill>
              </a:rPr>
              <a:t>Directing cleaners to sanitize beamline cabins, guesthouse rooms, bathrooms, etc…</a:t>
            </a:r>
          </a:p>
        </p:txBody>
      </p:sp>
    </p:spTree>
    <p:extLst>
      <p:ext uri="{BB962C8B-B14F-4D97-AF65-F5344CB8AC3E}">
        <p14:creationId xmlns:p14="http://schemas.microsoft.com/office/powerpoint/2010/main" val="384892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timeline of Covid-19 in Melbourne</a:t>
            </a:r>
          </a:p>
        </p:txBody>
      </p:sp>
      <p:sp>
        <p:nvSpPr>
          <p:cNvPr id="3" name="Content Placeholder 2"/>
          <p:cNvSpPr>
            <a:spLocks noGrp="1"/>
          </p:cNvSpPr>
          <p:nvPr>
            <p:ph idx="1"/>
          </p:nvPr>
        </p:nvSpPr>
        <p:spPr>
          <a:xfrm>
            <a:off x="277826" y="1671919"/>
            <a:ext cx="11304574" cy="4525963"/>
          </a:xfrm>
        </p:spPr>
        <p:txBody>
          <a:bodyPr/>
          <a:lstStyle/>
          <a:p>
            <a:r>
              <a:rPr lang="en-AU" dirty="0"/>
              <a:t>1</a:t>
            </a:r>
            <a:r>
              <a:rPr lang="en-AU" baseline="30000" dirty="0"/>
              <a:t>st </a:t>
            </a:r>
            <a:r>
              <a:rPr lang="en-AU" dirty="0"/>
              <a:t>Wave                          :  March 2020 – May 2020</a:t>
            </a:r>
          </a:p>
          <a:p>
            <a:r>
              <a:rPr lang="en-AU" dirty="0"/>
              <a:t>2</a:t>
            </a:r>
            <a:r>
              <a:rPr lang="en-AU" baseline="30000" dirty="0"/>
              <a:t>nd</a:t>
            </a:r>
            <a:r>
              <a:rPr lang="en-AU" dirty="0"/>
              <a:t> Wave                         :  June 2020 – October 2020</a:t>
            </a:r>
          </a:p>
          <a:p>
            <a:r>
              <a:rPr lang="en-AU" dirty="0"/>
              <a:t>Return to Normal(</a:t>
            </a:r>
            <a:r>
              <a:rPr lang="en-AU" dirty="0" err="1"/>
              <a:t>ish</a:t>
            </a:r>
            <a:r>
              <a:rPr lang="en-AU" dirty="0"/>
              <a:t>)  : November 2020 – June 2021</a:t>
            </a:r>
          </a:p>
          <a:p>
            <a:r>
              <a:rPr lang="en-AU" dirty="0"/>
              <a:t>Delta                               :  July 2021 – </a:t>
            </a:r>
          </a:p>
          <a:p>
            <a:pPr marL="0" indent="0">
              <a:buNone/>
            </a:pPr>
            <a:endParaRPr lang="en-AU" dirty="0"/>
          </a:p>
        </p:txBody>
      </p:sp>
      <p:sp>
        <p:nvSpPr>
          <p:cNvPr id="5" name="Rectangle 4">
            <a:extLst>
              <a:ext uri="{FF2B5EF4-FFF2-40B4-BE49-F238E27FC236}">
                <a16:creationId xmlns:a16="http://schemas.microsoft.com/office/drawing/2014/main" id="{E3103C4A-089A-084F-99D9-F3C83178000B}"/>
              </a:ext>
            </a:extLst>
          </p:cNvPr>
          <p:cNvSpPr/>
          <p:nvPr/>
        </p:nvSpPr>
        <p:spPr>
          <a:xfrm>
            <a:off x="411183" y="1490072"/>
            <a:ext cx="678426" cy="58993"/>
          </a:xfrm>
          <a:prstGeom prst="rect">
            <a:avLst/>
          </a:prstGeom>
          <a:solidFill>
            <a:srgbClr val="47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7139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9210C55-A1F0-4BD5-89CD-BE25E9B11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565" y="3297626"/>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CC326B2-53F1-4926-8FED-A820FBF55E39}"/>
              </a:ext>
            </a:extLst>
          </p:cNvPr>
          <p:cNvSpPr>
            <a:spLocks noGrp="1"/>
          </p:cNvSpPr>
          <p:nvPr>
            <p:ph type="title"/>
          </p:nvPr>
        </p:nvSpPr>
        <p:spPr>
          <a:xfrm>
            <a:off x="277826" y="91758"/>
            <a:ext cx="11304574" cy="1143000"/>
          </a:xfrm>
        </p:spPr>
        <p:txBody>
          <a:bodyPr vert="horz" lIns="91440" tIns="45720" rIns="91440" bIns="45720" rtlCol="0" anchor="b">
            <a:normAutofit/>
          </a:bodyPr>
          <a:lstStyle/>
          <a:p>
            <a:r>
              <a:rPr lang="en-AU" dirty="0"/>
              <a:t>Lessons Learned</a:t>
            </a:r>
          </a:p>
        </p:txBody>
      </p:sp>
      <p:sp>
        <p:nvSpPr>
          <p:cNvPr id="3" name="Content Placeholder 2">
            <a:extLst>
              <a:ext uri="{FF2B5EF4-FFF2-40B4-BE49-F238E27FC236}">
                <a16:creationId xmlns:a16="http://schemas.microsoft.com/office/drawing/2014/main" id="{30D70CEF-047B-4A9A-AB2F-8E712D563F2B}"/>
              </a:ext>
            </a:extLst>
          </p:cNvPr>
          <p:cNvSpPr>
            <a:spLocks noGrp="1"/>
          </p:cNvSpPr>
          <p:nvPr>
            <p:ph sz="half" idx="1"/>
          </p:nvPr>
        </p:nvSpPr>
        <p:spPr>
          <a:xfrm>
            <a:off x="277826" y="1600200"/>
            <a:ext cx="5596992" cy="4525963"/>
          </a:xfrm>
        </p:spPr>
        <p:txBody>
          <a:bodyPr vert="horz" lIns="91440" tIns="45720" rIns="91440" bIns="45720" rtlCol="0">
            <a:normAutofit/>
          </a:bodyPr>
          <a:lstStyle/>
          <a:p>
            <a:r>
              <a:rPr lang="en-AU" dirty="0"/>
              <a:t>What Didn’t Work:</a:t>
            </a:r>
          </a:p>
          <a:p>
            <a:pPr lvl="1"/>
            <a:r>
              <a:rPr lang="en-AU" sz="2800" dirty="0" err="1"/>
              <a:t>Elog</a:t>
            </a:r>
            <a:r>
              <a:rPr lang="en-AU" sz="2800" dirty="0"/>
              <a:t> Contact Tracing</a:t>
            </a:r>
            <a:endParaRPr lang="en-AU" sz="2400" dirty="0"/>
          </a:p>
        </p:txBody>
      </p:sp>
      <p:sp>
        <p:nvSpPr>
          <p:cNvPr id="5" name="Content Placeholder 2">
            <a:extLst>
              <a:ext uri="{FF2B5EF4-FFF2-40B4-BE49-F238E27FC236}">
                <a16:creationId xmlns:a16="http://schemas.microsoft.com/office/drawing/2014/main" id="{19F037A4-BEF8-421F-92FA-EA656A0C469C}"/>
              </a:ext>
            </a:extLst>
          </p:cNvPr>
          <p:cNvSpPr txBox="1">
            <a:spLocks/>
          </p:cNvSpPr>
          <p:nvPr/>
        </p:nvSpPr>
        <p:spPr>
          <a:xfrm>
            <a:off x="5874818" y="1596189"/>
            <a:ext cx="5596992" cy="4525963"/>
          </a:xfrm>
          <a:prstGeom prst="rect">
            <a:avLst/>
          </a:prstGeom>
        </p:spPr>
        <p:txBody>
          <a:bodyPr vert="horz" lIns="91440" tIns="45720" rIns="91440" bIns="45720" rtlCol="0">
            <a:normAutofit/>
          </a:bodyPr>
          <a:lstStyle>
            <a:lvl1pPr marL="268288" indent="-268288" algn="l" defTabSz="914400" rtl="0" eaLnBrk="1" latinLnBrk="0" hangingPunct="1">
              <a:spcBef>
                <a:spcPct val="20000"/>
              </a:spcBef>
              <a:buClr>
                <a:srgbClr val="47B8B2"/>
              </a:buClr>
              <a:buFont typeface="Wingdings" panose="05000000000000000000" pitchFamily="2" charset="2"/>
              <a:buChar char="§"/>
              <a:defRPr sz="2800" kern="1200" spc="-50" baseline="0">
                <a:solidFill>
                  <a:schemeClr val="tx1"/>
                </a:solidFill>
                <a:latin typeface="Fira Sans" panose="020B0604020202020204" charset="0"/>
                <a:ea typeface="+mn-ea"/>
                <a:cs typeface="+mn-cs"/>
              </a:defRPr>
            </a:lvl1pPr>
            <a:lvl2pPr marL="742950" indent="-285750" algn="l" defTabSz="914400" rtl="0" eaLnBrk="1" latinLnBrk="0" hangingPunct="1">
              <a:spcBef>
                <a:spcPct val="20000"/>
              </a:spcBef>
              <a:buClr>
                <a:schemeClr val="tx1">
                  <a:lumMod val="50000"/>
                  <a:lumOff val="50000"/>
                </a:schemeClr>
              </a:buClr>
              <a:buFont typeface="Wingdings" panose="05000000000000000000" pitchFamily="2" charset="2"/>
              <a:buChar char="§"/>
              <a:defRPr sz="2400" kern="1200" spc="-50" baseline="0">
                <a:solidFill>
                  <a:schemeClr val="tx1"/>
                </a:solidFill>
                <a:latin typeface="Fira Sans" panose="020B0604020202020204" charset="0"/>
                <a:ea typeface="+mn-ea"/>
                <a:cs typeface="+mn-cs"/>
              </a:defRPr>
            </a:lvl2pPr>
            <a:lvl3pPr marL="1143000" indent="-228600" algn="l" defTabSz="914400" rtl="0" eaLnBrk="1" latinLnBrk="0" hangingPunct="1">
              <a:spcBef>
                <a:spcPct val="20000"/>
              </a:spcBef>
              <a:buClr>
                <a:schemeClr val="tx1">
                  <a:lumMod val="50000"/>
                  <a:lumOff val="50000"/>
                </a:schemeClr>
              </a:buClr>
              <a:buFont typeface="Fira Sans" panose="020B0604020202020204" charset="0"/>
              <a:buChar char="›"/>
              <a:defRPr sz="2000" kern="1200" spc="-50" baseline="0">
                <a:solidFill>
                  <a:schemeClr val="tx1"/>
                </a:solidFill>
                <a:latin typeface="Fira Sans" panose="020B0604020202020204" charset="0"/>
                <a:ea typeface="+mn-ea"/>
                <a:cs typeface="+mn-cs"/>
              </a:defRPr>
            </a:lvl3pPr>
            <a:lvl4pPr marL="16002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1800" kern="1200" spc="-50" baseline="0">
                <a:solidFill>
                  <a:schemeClr val="tx1"/>
                </a:solidFill>
                <a:latin typeface="Fira Sans" panose="020B0604020202020204" charset="0"/>
                <a:ea typeface="+mn-ea"/>
                <a:cs typeface="+mn-cs"/>
              </a:defRPr>
            </a:lvl4pPr>
            <a:lvl5pPr marL="1971675" indent="-142875" algn="l" defTabSz="914400" rtl="0" eaLnBrk="1" latinLnBrk="0" hangingPunct="1">
              <a:spcBef>
                <a:spcPct val="20000"/>
              </a:spcBef>
              <a:buClr>
                <a:schemeClr val="tx1">
                  <a:lumMod val="50000"/>
                  <a:lumOff val="50000"/>
                </a:schemeClr>
              </a:buClr>
              <a:buFont typeface="Arial" panose="020B0604020202020204" pitchFamily="34" charset="0"/>
              <a:buChar char="­"/>
              <a:defRPr sz="1800" kern="1200" spc="-50" baseline="0">
                <a:solidFill>
                  <a:schemeClr val="tx1"/>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AU" dirty="0"/>
              <a:t>What Worked:</a:t>
            </a:r>
          </a:p>
          <a:p>
            <a:pPr lvl="1"/>
            <a:r>
              <a:rPr lang="en-AU" sz="2800" dirty="0"/>
              <a:t>CCTV Contact Tracing</a:t>
            </a:r>
            <a:endParaRPr lang="en-AU" dirty="0"/>
          </a:p>
        </p:txBody>
      </p:sp>
      <p:pic>
        <p:nvPicPr>
          <p:cNvPr id="6" name="Picture 5">
            <a:extLst>
              <a:ext uri="{FF2B5EF4-FFF2-40B4-BE49-F238E27FC236}">
                <a16:creationId xmlns:a16="http://schemas.microsoft.com/office/drawing/2014/main" id="{10A124C7-8678-4643-8D7F-BCE69962475B}"/>
              </a:ext>
            </a:extLst>
          </p:cNvPr>
          <p:cNvPicPr>
            <a:picLocks noChangeAspect="1"/>
          </p:cNvPicPr>
          <p:nvPr/>
        </p:nvPicPr>
        <p:blipFill>
          <a:blip r:embed="rId4"/>
          <a:stretch>
            <a:fillRect/>
          </a:stretch>
        </p:blipFill>
        <p:spPr>
          <a:xfrm>
            <a:off x="277826" y="3429000"/>
            <a:ext cx="4169537" cy="1880379"/>
          </a:xfrm>
          <a:prstGeom prst="rect">
            <a:avLst/>
          </a:prstGeom>
        </p:spPr>
      </p:pic>
      <p:sp>
        <p:nvSpPr>
          <p:cNvPr id="7" name="&quot;Not Allowed&quot; Symbol 6">
            <a:extLst>
              <a:ext uri="{FF2B5EF4-FFF2-40B4-BE49-F238E27FC236}">
                <a16:creationId xmlns:a16="http://schemas.microsoft.com/office/drawing/2014/main" id="{AEBFECE6-6149-4C2D-9183-B61032D40044}"/>
              </a:ext>
            </a:extLst>
          </p:cNvPr>
          <p:cNvSpPr/>
          <p:nvPr/>
        </p:nvSpPr>
        <p:spPr>
          <a:xfrm>
            <a:off x="605925" y="2745117"/>
            <a:ext cx="3513338" cy="3385057"/>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Tree>
    <p:extLst>
      <p:ext uri="{BB962C8B-B14F-4D97-AF65-F5344CB8AC3E}">
        <p14:creationId xmlns:p14="http://schemas.microsoft.com/office/powerpoint/2010/main" val="23719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AB47D-CDB7-E744-B681-63BEF785073C}"/>
              </a:ext>
            </a:extLst>
          </p:cNvPr>
          <p:cNvSpPr>
            <a:spLocks noGrp="1"/>
          </p:cNvSpPr>
          <p:nvPr>
            <p:ph type="title"/>
          </p:nvPr>
        </p:nvSpPr>
        <p:spPr/>
        <p:txBody>
          <a:bodyPr/>
          <a:lstStyle/>
          <a:p>
            <a:r>
              <a:rPr lang="en-US" dirty="0"/>
              <a:t>The Third Wave: July 2021 - </a:t>
            </a:r>
          </a:p>
        </p:txBody>
      </p:sp>
      <p:sp>
        <p:nvSpPr>
          <p:cNvPr id="5" name="Text Placeholder 4">
            <a:extLst>
              <a:ext uri="{FF2B5EF4-FFF2-40B4-BE49-F238E27FC236}">
                <a16:creationId xmlns:a16="http://schemas.microsoft.com/office/drawing/2014/main" id="{8B3E3FB9-EA34-425B-8467-D3285935D442}"/>
              </a:ext>
            </a:extLst>
          </p:cNvPr>
          <p:cNvSpPr>
            <a:spLocks noGrp="1"/>
          </p:cNvSpPr>
          <p:nvPr>
            <p:ph type="body" idx="1"/>
          </p:nvPr>
        </p:nvSpPr>
        <p:spPr/>
        <p:txBody>
          <a:bodyPr/>
          <a:lstStyle/>
          <a:p>
            <a:endParaRPr lang="en-AU"/>
          </a:p>
        </p:txBody>
      </p:sp>
    </p:spTree>
    <p:extLst>
      <p:ext uri="{BB962C8B-B14F-4D97-AF65-F5344CB8AC3E}">
        <p14:creationId xmlns:p14="http://schemas.microsoft.com/office/powerpoint/2010/main" val="2964330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246D967A-2462-4C5E-BCED-021CCAD406D4}"/>
              </a:ext>
            </a:extLst>
          </p:cNvPr>
          <p:cNvGraphicFramePr>
            <a:graphicFrameLocks/>
          </p:cNvGraphicFramePr>
          <p:nvPr>
            <p:extLst>
              <p:ext uri="{D42A27DB-BD31-4B8C-83A1-F6EECF244321}">
                <p14:modId xmlns:p14="http://schemas.microsoft.com/office/powerpoint/2010/main" val="1016595091"/>
              </p:ext>
            </p:extLst>
          </p:nvPr>
        </p:nvGraphicFramePr>
        <p:xfrm>
          <a:off x="138112" y="1088886"/>
          <a:ext cx="11915775" cy="5653088"/>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a:extLst>
              <a:ext uri="{FF2B5EF4-FFF2-40B4-BE49-F238E27FC236}">
                <a16:creationId xmlns:a16="http://schemas.microsoft.com/office/drawing/2014/main" id="{42303EA5-077D-475C-9F5C-75ED38C81C48}"/>
              </a:ext>
            </a:extLst>
          </p:cNvPr>
          <p:cNvSpPr>
            <a:spLocks noGrp="1"/>
          </p:cNvSpPr>
          <p:nvPr>
            <p:ph type="title"/>
          </p:nvPr>
        </p:nvSpPr>
        <p:spPr>
          <a:xfrm>
            <a:off x="138112" y="194501"/>
            <a:ext cx="11383343" cy="700502"/>
          </a:xfrm>
        </p:spPr>
        <p:txBody>
          <a:bodyPr>
            <a:normAutofit fontScale="90000"/>
          </a:bodyPr>
          <a:lstStyle/>
          <a:p>
            <a:r>
              <a:rPr lang="en-US" dirty="0"/>
              <a:t>Daily New Cases in Victoria: 01/03-30/09/21</a:t>
            </a:r>
          </a:p>
        </p:txBody>
      </p:sp>
      <p:sp>
        <p:nvSpPr>
          <p:cNvPr id="7" name="Rectangle 6">
            <a:extLst>
              <a:ext uri="{FF2B5EF4-FFF2-40B4-BE49-F238E27FC236}">
                <a16:creationId xmlns:a16="http://schemas.microsoft.com/office/drawing/2014/main" id="{13A1B541-8FB5-4915-97D3-72C2A6187087}"/>
              </a:ext>
            </a:extLst>
          </p:cNvPr>
          <p:cNvSpPr/>
          <p:nvPr/>
        </p:nvSpPr>
        <p:spPr>
          <a:xfrm>
            <a:off x="543354" y="5256393"/>
            <a:ext cx="2006911" cy="369332"/>
          </a:xfrm>
          <a:prstGeom prst="rect">
            <a:avLst/>
          </a:prstGeom>
          <a:solidFill>
            <a:schemeClr val="accent5">
              <a:lumMod val="60000"/>
              <a:lumOff val="40000"/>
              <a:alpha val="9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id="{202A001C-25BB-4F50-ADB0-3A7725414150}"/>
              </a:ext>
            </a:extLst>
          </p:cNvPr>
          <p:cNvSpPr/>
          <p:nvPr/>
        </p:nvSpPr>
        <p:spPr>
          <a:xfrm>
            <a:off x="2550266" y="3678148"/>
            <a:ext cx="3275182" cy="1947577"/>
          </a:xfrm>
          <a:prstGeom prst="rect">
            <a:avLst/>
          </a:prstGeom>
          <a:solidFill>
            <a:srgbClr val="FFFF00">
              <a:alpha val="9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70B1BDBF-5203-4BC2-8B81-61579FF0892C}"/>
              </a:ext>
            </a:extLst>
          </p:cNvPr>
          <p:cNvSpPr txBox="1"/>
          <p:nvPr/>
        </p:nvSpPr>
        <p:spPr>
          <a:xfrm>
            <a:off x="1461205" y="5256393"/>
            <a:ext cx="976044" cy="369332"/>
          </a:xfrm>
          <a:prstGeom prst="rect">
            <a:avLst/>
          </a:prstGeom>
          <a:noFill/>
        </p:spPr>
        <p:txBody>
          <a:bodyPr wrap="square" rtlCol="0">
            <a:spAutoFit/>
          </a:bodyPr>
          <a:lstStyle/>
          <a:p>
            <a:r>
              <a:rPr lang="en-AU" dirty="0"/>
              <a:t>Wave 1</a:t>
            </a:r>
          </a:p>
        </p:txBody>
      </p:sp>
      <p:sp>
        <p:nvSpPr>
          <p:cNvPr id="15" name="TextBox 14">
            <a:extLst>
              <a:ext uri="{FF2B5EF4-FFF2-40B4-BE49-F238E27FC236}">
                <a16:creationId xmlns:a16="http://schemas.microsoft.com/office/drawing/2014/main" id="{F6B30982-CE5B-46FC-85EC-E36240785595}"/>
              </a:ext>
            </a:extLst>
          </p:cNvPr>
          <p:cNvSpPr txBox="1"/>
          <p:nvPr/>
        </p:nvSpPr>
        <p:spPr>
          <a:xfrm>
            <a:off x="4609084" y="4100096"/>
            <a:ext cx="976044" cy="369332"/>
          </a:xfrm>
          <a:prstGeom prst="rect">
            <a:avLst/>
          </a:prstGeom>
          <a:noFill/>
        </p:spPr>
        <p:txBody>
          <a:bodyPr wrap="square" rtlCol="0">
            <a:spAutoFit/>
          </a:bodyPr>
          <a:lstStyle/>
          <a:p>
            <a:r>
              <a:rPr lang="en-AU" dirty="0"/>
              <a:t>Wave 2</a:t>
            </a:r>
          </a:p>
        </p:txBody>
      </p:sp>
      <p:sp>
        <p:nvSpPr>
          <p:cNvPr id="16" name="Rectangle 15">
            <a:extLst>
              <a:ext uri="{FF2B5EF4-FFF2-40B4-BE49-F238E27FC236}">
                <a16:creationId xmlns:a16="http://schemas.microsoft.com/office/drawing/2014/main" id="{2D3A4038-F32B-4832-8BFC-EBF847EFBD05}"/>
              </a:ext>
            </a:extLst>
          </p:cNvPr>
          <p:cNvSpPr/>
          <p:nvPr/>
        </p:nvSpPr>
        <p:spPr>
          <a:xfrm>
            <a:off x="10191964" y="1510301"/>
            <a:ext cx="1693524" cy="4115424"/>
          </a:xfrm>
          <a:prstGeom prst="rect">
            <a:avLst/>
          </a:prstGeom>
          <a:solidFill>
            <a:srgbClr val="FF0000">
              <a:alpha val="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D1A51D34-3C6E-49E8-A1D3-50FE9B0281FD}"/>
              </a:ext>
            </a:extLst>
          </p:cNvPr>
          <p:cNvSpPr txBox="1"/>
          <p:nvPr/>
        </p:nvSpPr>
        <p:spPr>
          <a:xfrm>
            <a:off x="10432284" y="4105171"/>
            <a:ext cx="976044" cy="369332"/>
          </a:xfrm>
          <a:prstGeom prst="rect">
            <a:avLst/>
          </a:prstGeom>
          <a:noFill/>
        </p:spPr>
        <p:txBody>
          <a:bodyPr wrap="square" rtlCol="0">
            <a:spAutoFit/>
          </a:bodyPr>
          <a:lstStyle/>
          <a:p>
            <a:r>
              <a:rPr lang="en-AU" dirty="0"/>
              <a:t>Wave 3</a:t>
            </a:r>
          </a:p>
        </p:txBody>
      </p:sp>
      <p:sp>
        <p:nvSpPr>
          <p:cNvPr id="2" name="Rectangle 1">
            <a:extLst>
              <a:ext uri="{FF2B5EF4-FFF2-40B4-BE49-F238E27FC236}">
                <a16:creationId xmlns:a16="http://schemas.microsoft.com/office/drawing/2014/main" id="{E8CB632A-AACF-466E-BBA8-0C096C596C51}"/>
              </a:ext>
            </a:extLst>
          </p:cNvPr>
          <p:cNvSpPr/>
          <p:nvPr/>
        </p:nvSpPr>
        <p:spPr>
          <a:xfrm>
            <a:off x="5825448" y="3678148"/>
            <a:ext cx="4366516" cy="1947577"/>
          </a:xfrm>
          <a:prstGeom prst="rect">
            <a:avLst/>
          </a:prstGeom>
          <a:solidFill>
            <a:schemeClr val="bg1">
              <a:lumMod val="75000"/>
              <a:alpha val="28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a16="http://schemas.microsoft.com/office/drawing/2014/main" id="{47719572-E0DC-4CD4-BF4F-3711B340BEB1}"/>
              </a:ext>
            </a:extLst>
          </p:cNvPr>
          <p:cNvSpPr txBox="1"/>
          <p:nvPr/>
        </p:nvSpPr>
        <p:spPr>
          <a:xfrm>
            <a:off x="7182200" y="4100096"/>
            <a:ext cx="1404132" cy="369332"/>
          </a:xfrm>
          <a:prstGeom prst="rect">
            <a:avLst/>
          </a:prstGeom>
          <a:noFill/>
        </p:spPr>
        <p:txBody>
          <a:bodyPr wrap="square" rtlCol="0">
            <a:spAutoFit/>
          </a:bodyPr>
          <a:lstStyle/>
          <a:p>
            <a:r>
              <a:rPr lang="en-AU" dirty="0"/>
              <a:t>Normal(</a:t>
            </a:r>
            <a:r>
              <a:rPr lang="en-AU" dirty="0" err="1"/>
              <a:t>ish</a:t>
            </a:r>
            <a:r>
              <a:rPr lang="en-AU" dirty="0"/>
              <a:t>)</a:t>
            </a:r>
          </a:p>
        </p:txBody>
      </p:sp>
    </p:spTree>
    <p:extLst>
      <p:ext uri="{BB962C8B-B14F-4D97-AF65-F5344CB8AC3E}">
        <p14:creationId xmlns:p14="http://schemas.microsoft.com/office/powerpoint/2010/main" val="57712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2" grpId="0"/>
      <p:bldP spid="15" grpId="0"/>
      <p:bldP spid="16" grpId="0" animBg="1"/>
      <p:bldP spid="18" grpId="0"/>
      <p:bldP spid="2" grpId="0" animBg="1"/>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F76FA-DA44-46C7-BA00-42F0948D34FC}"/>
              </a:ext>
            </a:extLst>
          </p:cNvPr>
          <p:cNvSpPr>
            <a:spLocks noGrp="1"/>
          </p:cNvSpPr>
          <p:nvPr>
            <p:ph type="title"/>
          </p:nvPr>
        </p:nvSpPr>
        <p:spPr/>
        <p:txBody>
          <a:bodyPr vert="horz" lIns="91440" tIns="45720" rIns="91440" bIns="45720" rtlCol="0" anchor="b">
            <a:normAutofit/>
          </a:bodyPr>
          <a:lstStyle/>
          <a:p>
            <a:r>
              <a:rPr lang="en-AU" dirty="0"/>
              <a:t>The 3</a:t>
            </a:r>
            <a:r>
              <a:rPr lang="en-AU" baseline="30000" dirty="0"/>
              <a:t>rd</a:t>
            </a:r>
            <a:r>
              <a:rPr lang="en-AU" dirty="0"/>
              <a:t> Wave – Restrictions back</a:t>
            </a:r>
          </a:p>
        </p:txBody>
      </p:sp>
      <p:sp>
        <p:nvSpPr>
          <p:cNvPr id="5" name="Freeform: Shape 4">
            <a:extLst>
              <a:ext uri="{FF2B5EF4-FFF2-40B4-BE49-F238E27FC236}">
                <a16:creationId xmlns:a16="http://schemas.microsoft.com/office/drawing/2014/main" id="{61113AD5-0344-40B9-82A8-8F52109C9281}"/>
              </a:ext>
            </a:extLst>
          </p:cNvPr>
          <p:cNvSpPr/>
          <p:nvPr/>
        </p:nvSpPr>
        <p:spPr>
          <a:xfrm>
            <a:off x="28" y="1936395"/>
            <a:ext cx="2774388" cy="902697"/>
          </a:xfrm>
          <a:custGeom>
            <a:avLst/>
            <a:gdLst>
              <a:gd name="connsiteX0" fmla="*/ 0 w 2774388"/>
              <a:gd name="connsiteY0" fmla="*/ 0 h 902697"/>
              <a:gd name="connsiteX1" fmla="*/ 2774388 w 2774388"/>
              <a:gd name="connsiteY1" fmla="*/ 0 h 902697"/>
              <a:gd name="connsiteX2" fmla="*/ 2774388 w 2774388"/>
              <a:gd name="connsiteY2" fmla="*/ 902697 h 902697"/>
              <a:gd name="connsiteX3" fmla="*/ 0 w 2774388"/>
              <a:gd name="connsiteY3" fmla="*/ 902697 h 902697"/>
              <a:gd name="connsiteX4" fmla="*/ 0 w 2774388"/>
              <a:gd name="connsiteY4" fmla="*/ 0 h 902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388" h="902697">
                <a:moveTo>
                  <a:pt x="0" y="0"/>
                </a:moveTo>
                <a:lnTo>
                  <a:pt x="2774388" y="0"/>
                </a:lnTo>
                <a:lnTo>
                  <a:pt x="2774388" y="902697"/>
                </a:lnTo>
                <a:lnTo>
                  <a:pt x="0" y="902697"/>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AU" sz="2500" kern="1200" baseline="0" dirty="0"/>
              <a:t>AS allowed to operate for:</a:t>
            </a:r>
            <a:endParaRPr lang="en-US" sz="2500" kern="1200" dirty="0"/>
          </a:p>
        </p:txBody>
      </p:sp>
      <p:sp>
        <p:nvSpPr>
          <p:cNvPr id="7" name="Freeform: Shape 6">
            <a:extLst>
              <a:ext uri="{FF2B5EF4-FFF2-40B4-BE49-F238E27FC236}">
                <a16:creationId xmlns:a16="http://schemas.microsoft.com/office/drawing/2014/main" id="{B22A1C5A-1BE4-4F65-B548-BE53F35EC962}"/>
              </a:ext>
            </a:extLst>
          </p:cNvPr>
          <p:cNvSpPr/>
          <p:nvPr/>
        </p:nvSpPr>
        <p:spPr>
          <a:xfrm>
            <a:off x="28" y="2839092"/>
            <a:ext cx="2774388" cy="2950875"/>
          </a:xfrm>
          <a:custGeom>
            <a:avLst/>
            <a:gdLst>
              <a:gd name="connsiteX0" fmla="*/ 0 w 2774388"/>
              <a:gd name="connsiteY0" fmla="*/ 0 h 2950875"/>
              <a:gd name="connsiteX1" fmla="*/ 2774388 w 2774388"/>
              <a:gd name="connsiteY1" fmla="*/ 0 h 2950875"/>
              <a:gd name="connsiteX2" fmla="*/ 2774388 w 2774388"/>
              <a:gd name="connsiteY2" fmla="*/ 2950875 h 2950875"/>
              <a:gd name="connsiteX3" fmla="*/ 0 w 2774388"/>
              <a:gd name="connsiteY3" fmla="*/ 2950875 h 2950875"/>
              <a:gd name="connsiteX4" fmla="*/ 0 w 2774388"/>
              <a:gd name="connsiteY4" fmla="*/ 0 h 2950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388" h="2950875">
                <a:moveTo>
                  <a:pt x="0" y="0"/>
                </a:moveTo>
                <a:lnTo>
                  <a:pt x="2774388" y="0"/>
                </a:lnTo>
                <a:lnTo>
                  <a:pt x="2774388" y="2950875"/>
                </a:lnTo>
                <a:lnTo>
                  <a:pt x="0" y="2950875"/>
                </a:lnTo>
                <a:lnTo>
                  <a:pt x="0" y="0"/>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AU" sz="2500" kern="1200" baseline="0" dirty="0"/>
              <a:t>Covid research </a:t>
            </a:r>
            <a:endParaRPr lang="en-US" sz="2500" kern="1200" dirty="0"/>
          </a:p>
          <a:p>
            <a:pPr marL="228600" lvl="1" indent="-228600" algn="l" defTabSz="1111250">
              <a:lnSpc>
                <a:spcPct val="90000"/>
              </a:lnSpc>
              <a:spcBef>
                <a:spcPct val="0"/>
              </a:spcBef>
              <a:spcAft>
                <a:spcPct val="15000"/>
              </a:spcAft>
              <a:buChar char="•"/>
            </a:pPr>
            <a:r>
              <a:rPr lang="en-AU" sz="2500" kern="1200" baseline="0" dirty="0"/>
              <a:t>National security research</a:t>
            </a:r>
            <a:endParaRPr lang="en-US" sz="2500" kern="1200" dirty="0"/>
          </a:p>
          <a:p>
            <a:pPr marL="228600" lvl="1" indent="-228600" algn="l" defTabSz="1111250">
              <a:lnSpc>
                <a:spcPct val="90000"/>
              </a:lnSpc>
              <a:spcBef>
                <a:spcPct val="0"/>
              </a:spcBef>
              <a:spcAft>
                <a:spcPct val="15000"/>
              </a:spcAft>
              <a:buChar char="•"/>
            </a:pPr>
            <a:r>
              <a:rPr lang="en-US" sz="2500" kern="1200" dirty="0"/>
              <a:t>Time sensitive research</a:t>
            </a:r>
          </a:p>
        </p:txBody>
      </p:sp>
      <p:sp>
        <p:nvSpPr>
          <p:cNvPr id="8" name="Freeform: Shape 7">
            <a:extLst>
              <a:ext uri="{FF2B5EF4-FFF2-40B4-BE49-F238E27FC236}">
                <a16:creationId xmlns:a16="http://schemas.microsoft.com/office/drawing/2014/main" id="{69E5114C-82B8-462E-BA18-E7AC6341CBC1}"/>
              </a:ext>
            </a:extLst>
          </p:cNvPr>
          <p:cNvSpPr/>
          <p:nvPr/>
        </p:nvSpPr>
        <p:spPr>
          <a:xfrm>
            <a:off x="3162832" y="1936395"/>
            <a:ext cx="2774388" cy="902697"/>
          </a:xfrm>
          <a:custGeom>
            <a:avLst/>
            <a:gdLst>
              <a:gd name="connsiteX0" fmla="*/ 0 w 2774388"/>
              <a:gd name="connsiteY0" fmla="*/ 0 h 902697"/>
              <a:gd name="connsiteX1" fmla="*/ 2774388 w 2774388"/>
              <a:gd name="connsiteY1" fmla="*/ 0 h 902697"/>
              <a:gd name="connsiteX2" fmla="*/ 2774388 w 2774388"/>
              <a:gd name="connsiteY2" fmla="*/ 902697 h 902697"/>
              <a:gd name="connsiteX3" fmla="*/ 0 w 2774388"/>
              <a:gd name="connsiteY3" fmla="*/ 902697 h 902697"/>
              <a:gd name="connsiteX4" fmla="*/ 0 w 2774388"/>
              <a:gd name="connsiteY4" fmla="*/ 0 h 902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388" h="902697">
                <a:moveTo>
                  <a:pt x="0" y="0"/>
                </a:moveTo>
                <a:lnTo>
                  <a:pt x="2774388" y="0"/>
                </a:lnTo>
                <a:lnTo>
                  <a:pt x="2774388" y="902697"/>
                </a:lnTo>
                <a:lnTo>
                  <a:pt x="0" y="902697"/>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AU" sz="2500" kern="1200" baseline="0" dirty="0"/>
              <a:t>Workers allowed on site for:</a:t>
            </a:r>
            <a:endParaRPr lang="en-US" sz="2500" kern="1200" dirty="0"/>
          </a:p>
        </p:txBody>
      </p:sp>
      <p:sp>
        <p:nvSpPr>
          <p:cNvPr id="9" name="Freeform: Shape 8">
            <a:extLst>
              <a:ext uri="{FF2B5EF4-FFF2-40B4-BE49-F238E27FC236}">
                <a16:creationId xmlns:a16="http://schemas.microsoft.com/office/drawing/2014/main" id="{049ED94D-7411-4B11-A399-4640049B288A}"/>
              </a:ext>
            </a:extLst>
          </p:cNvPr>
          <p:cNvSpPr/>
          <p:nvPr/>
        </p:nvSpPr>
        <p:spPr>
          <a:xfrm>
            <a:off x="3162832" y="2839092"/>
            <a:ext cx="2774388" cy="2950875"/>
          </a:xfrm>
          <a:custGeom>
            <a:avLst/>
            <a:gdLst>
              <a:gd name="connsiteX0" fmla="*/ 0 w 2774388"/>
              <a:gd name="connsiteY0" fmla="*/ 0 h 2950875"/>
              <a:gd name="connsiteX1" fmla="*/ 2774388 w 2774388"/>
              <a:gd name="connsiteY1" fmla="*/ 0 h 2950875"/>
              <a:gd name="connsiteX2" fmla="*/ 2774388 w 2774388"/>
              <a:gd name="connsiteY2" fmla="*/ 2950875 h 2950875"/>
              <a:gd name="connsiteX3" fmla="*/ 0 w 2774388"/>
              <a:gd name="connsiteY3" fmla="*/ 2950875 h 2950875"/>
              <a:gd name="connsiteX4" fmla="*/ 0 w 2774388"/>
              <a:gd name="connsiteY4" fmla="*/ 0 h 2950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388" h="2950875">
                <a:moveTo>
                  <a:pt x="0" y="0"/>
                </a:moveTo>
                <a:lnTo>
                  <a:pt x="2774388" y="0"/>
                </a:lnTo>
                <a:lnTo>
                  <a:pt x="2774388" y="2950875"/>
                </a:lnTo>
                <a:lnTo>
                  <a:pt x="0" y="2950875"/>
                </a:lnTo>
                <a:lnTo>
                  <a:pt x="0" y="0"/>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AU" sz="2500" kern="1200" baseline="0" dirty="0"/>
              <a:t>Work essential to safety or maintenance</a:t>
            </a:r>
            <a:endParaRPr lang="en-US" sz="2500" kern="1200" dirty="0"/>
          </a:p>
          <a:p>
            <a:pPr marL="228600" lvl="1" indent="-228600" algn="l" defTabSz="1111250">
              <a:lnSpc>
                <a:spcPct val="90000"/>
              </a:lnSpc>
              <a:spcBef>
                <a:spcPct val="0"/>
              </a:spcBef>
              <a:spcAft>
                <a:spcPct val="15000"/>
              </a:spcAft>
              <a:buChar char="•"/>
            </a:pPr>
            <a:r>
              <a:rPr lang="en-AU" sz="2500" kern="1200" baseline="0" dirty="0"/>
              <a:t>Supporting allowed research</a:t>
            </a:r>
            <a:endParaRPr lang="en-US" sz="2500" kern="1200" dirty="0"/>
          </a:p>
          <a:p>
            <a:pPr marL="228600" lvl="1" indent="-228600" algn="l" defTabSz="1111250">
              <a:lnSpc>
                <a:spcPct val="90000"/>
              </a:lnSpc>
              <a:spcBef>
                <a:spcPct val="0"/>
              </a:spcBef>
              <a:spcAft>
                <a:spcPct val="15000"/>
              </a:spcAft>
              <a:buChar char="•"/>
            </a:pPr>
            <a:r>
              <a:rPr lang="en-US" sz="2500" kern="1200" dirty="0"/>
              <a:t>Supporting future beamlines</a:t>
            </a:r>
          </a:p>
        </p:txBody>
      </p:sp>
      <p:sp>
        <p:nvSpPr>
          <p:cNvPr id="4" name="Content Placeholder 2">
            <a:extLst>
              <a:ext uri="{FF2B5EF4-FFF2-40B4-BE49-F238E27FC236}">
                <a16:creationId xmlns:a16="http://schemas.microsoft.com/office/drawing/2014/main" id="{6ACEE9CF-5823-43F3-BDFA-9E6E42405CE9}"/>
              </a:ext>
            </a:extLst>
          </p:cNvPr>
          <p:cNvSpPr txBox="1">
            <a:spLocks/>
          </p:cNvSpPr>
          <p:nvPr/>
        </p:nvSpPr>
        <p:spPr>
          <a:xfrm>
            <a:off x="6215605" y="1600199"/>
            <a:ext cx="5497189"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spc="-50" baseline="0">
                <a:solidFill>
                  <a:schemeClr val="accent3">
                    <a:lumMod val="20000"/>
                    <a:lumOff val="80000"/>
                  </a:schemeClr>
                </a:solidFill>
                <a:latin typeface="Fira Sans" panose="020B060402020202020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spc="-50" baseline="0">
                <a:solidFill>
                  <a:schemeClr val="accent3">
                    <a:lumMod val="20000"/>
                    <a:lumOff val="80000"/>
                  </a:schemeClr>
                </a:solidFill>
                <a:latin typeface="Fira Sans" panose="020B060402020202020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spc="-50" baseline="0">
                <a:solidFill>
                  <a:schemeClr val="accent3">
                    <a:lumMod val="20000"/>
                    <a:lumOff val="80000"/>
                  </a:schemeClr>
                </a:solidFill>
                <a:latin typeface="Fira Sans" panose="020B060402020202020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2800" dirty="0">
                <a:solidFill>
                  <a:srgbClr val="4C4D4C"/>
                </a:solidFill>
              </a:rPr>
              <a:t>Construction continues on future beamlines</a:t>
            </a:r>
          </a:p>
          <a:p>
            <a:r>
              <a:rPr lang="en-AU" sz="2800" dirty="0">
                <a:solidFill>
                  <a:srgbClr val="4C4D4C"/>
                </a:solidFill>
              </a:rPr>
              <a:t>Interstate travel ban, so fewer users on site and in guesthouse</a:t>
            </a:r>
            <a:endParaRPr kumimoji="0" lang="en-AU" sz="2800" b="0" i="0" u="none" strike="noStrike" kern="1200" cap="none" spc="-50" normalizeH="0" baseline="0" noProof="0" dirty="0">
              <a:ln>
                <a:noFill/>
              </a:ln>
              <a:solidFill>
                <a:srgbClr val="4C4D4C"/>
              </a:solidFill>
              <a:effectLst/>
              <a:uLnTx/>
              <a:uFillTx/>
              <a:latin typeface="Fira Sans" panose="020B0604020202020204" charset="0"/>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AU" sz="2800" b="0" i="0" u="none" strike="noStrike" kern="1200" cap="none" spc="-50" normalizeH="0" baseline="0" noProof="0" dirty="0">
              <a:ln>
                <a:noFill/>
              </a:ln>
              <a:solidFill>
                <a:srgbClr val="4C4D4C"/>
              </a:solidFill>
              <a:effectLst/>
              <a:uLnTx/>
              <a:uFillTx/>
              <a:latin typeface="Fira Sans" panose="020B0604020202020204" charset="0"/>
              <a:ea typeface="+mn-ea"/>
              <a:cs typeface="+mn-cs"/>
            </a:endParaRPr>
          </a:p>
        </p:txBody>
      </p:sp>
    </p:spTree>
    <p:extLst>
      <p:ext uri="{BB962C8B-B14F-4D97-AF65-F5344CB8AC3E}">
        <p14:creationId xmlns:p14="http://schemas.microsoft.com/office/powerpoint/2010/main" val="125159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47EBD15C-75AF-4FBC-BF9F-AA3793792C61}"/>
              </a:ext>
            </a:extLst>
          </p:cNvPr>
          <p:cNvSpPr/>
          <p:nvPr/>
        </p:nvSpPr>
        <p:spPr>
          <a:xfrm>
            <a:off x="633186" y="3186703"/>
            <a:ext cx="1284269" cy="246581"/>
          </a:xfrm>
          <a:prstGeom prst="snip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err="1">
                <a:solidFill>
                  <a:schemeClr val="accent1">
                    <a:lumMod val="75000"/>
                  </a:schemeClr>
                </a:solidFill>
              </a:rPr>
              <a:t>Thur</a:t>
            </a:r>
            <a:r>
              <a:rPr lang="en-AU" dirty="0">
                <a:solidFill>
                  <a:schemeClr val="accent1">
                    <a:lumMod val="75000"/>
                  </a:schemeClr>
                </a:solidFill>
              </a:rPr>
              <a:t> 23/9</a:t>
            </a:r>
          </a:p>
        </p:txBody>
      </p:sp>
      <p:sp>
        <p:nvSpPr>
          <p:cNvPr id="3" name="Rectangle: Diagonal Corners Snipped 2">
            <a:extLst>
              <a:ext uri="{FF2B5EF4-FFF2-40B4-BE49-F238E27FC236}">
                <a16:creationId xmlns:a16="http://schemas.microsoft.com/office/drawing/2014/main" id="{C3DD598E-5C62-4715-88E1-D7EAB69BD9DB}"/>
              </a:ext>
            </a:extLst>
          </p:cNvPr>
          <p:cNvSpPr/>
          <p:nvPr/>
        </p:nvSpPr>
        <p:spPr>
          <a:xfrm>
            <a:off x="2240079" y="3193559"/>
            <a:ext cx="1284269" cy="246581"/>
          </a:xfrm>
          <a:prstGeom prst="snip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1">
                    <a:lumMod val="75000"/>
                  </a:schemeClr>
                </a:solidFill>
              </a:rPr>
              <a:t>Fri 24/9</a:t>
            </a:r>
          </a:p>
        </p:txBody>
      </p:sp>
      <p:sp>
        <p:nvSpPr>
          <p:cNvPr id="4" name="Rectangle: Diagonal Corners Snipped 3">
            <a:extLst>
              <a:ext uri="{FF2B5EF4-FFF2-40B4-BE49-F238E27FC236}">
                <a16:creationId xmlns:a16="http://schemas.microsoft.com/office/drawing/2014/main" id="{7EB96064-0D80-484F-B124-1E95A58C4450}"/>
              </a:ext>
            </a:extLst>
          </p:cNvPr>
          <p:cNvSpPr/>
          <p:nvPr/>
        </p:nvSpPr>
        <p:spPr>
          <a:xfrm>
            <a:off x="3846972" y="3188417"/>
            <a:ext cx="1284269" cy="246581"/>
          </a:xfrm>
          <a:prstGeom prst="snip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1">
                    <a:lumMod val="75000"/>
                  </a:schemeClr>
                </a:solidFill>
              </a:rPr>
              <a:t>Sat 25/9</a:t>
            </a:r>
          </a:p>
        </p:txBody>
      </p:sp>
      <p:sp>
        <p:nvSpPr>
          <p:cNvPr id="5" name="Rectangle: Diagonal Corners Snipped 4">
            <a:extLst>
              <a:ext uri="{FF2B5EF4-FFF2-40B4-BE49-F238E27FC236}">
                <a16:creationId xmlns:a16="http://schemas.microsoft.com/office/drawing/2014/main" id="{CEE6F8EC-388A-49DD-A81C-2A987B9C4170}"/>
              </a:ext>
            </a:extLst>
          </p:cNvPr>
          <p:cNvSpPr/>
          <p:nvPr/>
        </p:nvSpPr>
        <p:spPr>
          <a:xfrm>
            <a:off x="5453865" y="3191845"/>
            <a:ext cx="1284269" cy="246581"/>
          </a:xfrm>
          <a:prstGeom prst="snip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1">
                    <a:lumMod val="75000"/>
                  </a:schemeClr>
                </a:solidFill>
              </a:rPr>
              <a:t>Sun 26/9</a:t>
            </a:r>
          </a:p>
        </p:txBody>
      </p:sp>
      <p:sp>
        <p:nvSpPr>
          <p:cNvPr id="6" name="Rectangle: Diagonal Corners Snipped 5">
            <a:extLst>
              <a:ext uri="{FF2B5EF4-FFF2-40B4-BE49-F238E27FC236}">
                <a16:creationId xmlns:a16="http://schemas.microsoft.com/office/drawing/2014/main" id="{DE9CF6ED-3D6C-4372-9DA3-0E9B2AB9EF9B}"/>
              </a:ext>
            </a:extLst>
          </p:cNvPr>
          <p:cNvSpPr/>
          <p:nvPr/>
        </p:nvSpPr>
        <p:spPr>
          <a:xfrm>
            <a:off x="7060758" y="3190131"/>
            <a:ext cx="1284269" cy="246581"/>
          </a:xfrm>
          <a:prstGeom prst="snip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1">
                    <a:lumMod val="75000"/>
                  </a:schemeClr>
                </a:solidFill>
              </a:rPr>
              <a:t>Mon</a:t>
            </a:r>
            <a:r>
              <a:rPr lang="en-AU" dirty="0"/>
              <a:t> </a:t>
            </a:r>
            <a:r>
              <a:rPr lang="en-AU" dirty="0">
                <a:solidFill>
                  <a:schemeClr val="accent1">
                    <a:lumMod val="75000"/>
                  </a:schemeClr>
                </a:solidFill>
              </a:rPr>
              <a:t>27/9</a:t>
            </a:r>
          </a:p>
        </p:txBody>
      </p:sp>
      <p:sp>
        <p:nvSpPr>
          <p:cNvPr id="7" name="Rectangle: Diagonal Corners Snipped 6">
            <a:extLst>
              <a:ext uri="{FF2B5EF4-FFF2-40B4-BE49-F238E27FC236}">
                <a16:creationId xmlns:a16="http://schemas.microsoft.com/office/drawing/2014/main" id="{ADD507FC-C500-45E2-AAC9-49642EA2C2B2}"/>
              </a:ext>
            </a:extLst>
          </p:cNvPr>
          <p:cNvSpPr/>
          <p:nvPr/>
        </p:nvSpPr>
        <p:spPr>
          <a:xfrm>
            <a:off x="8667651" y="3195275"/>
            <a:ext cx="1284269" cy="246581"/>
          </a:xfrm>
          <a:prstGeom prst="snip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1">
                    <a:lumMod val="75000"/>
                  </a:schemeClr>
                </a:solidFill>
              </a:rPr>
              <a:t>Tues 28/9</a:t>
            </a:r>
          </a:p>
        </p:txBody>
      </p:sp>
      <p:sp>
        <p:nvSpPr>
          <p:cNvPr id="8" name="Rectangle: Diagonal Corners Snipped 7">
            <a:extLst>
              <a:ext uri="{FF2B5EF4-FFF2-40B4-BE49-F238E27FC236}">
                <a16:creationId xmlns:a16="http://schemas.microsoft.com/office/drawing/2014/main" id="{4C722D86-806A-49FC-886F-1B2DDEF562C6}"/>
              </a:ext>
            </a:extLst>
          </p:cNvPr>
          <p:cNvSpPr/>
          <p:nvPr/>
        </p:nvSpPr>
        <p:spPr>
          <a:xfrm>
            <a:off x="10274545" y="3184989"/>
            <a:ext cx="1284269" cy="246581"/>
          </a:xfrm>
          <a:prstGeom prst="snip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1">
                    <a:lumMod val="75000"/>
                  </a:schemeClr>
                </a:solidFill>
              </a:rPr>
              <a:t>Wed 29/9</a:t>
            </a:r>
          </a:p>
        </p:txBody>
      </p:sp>
      <p:cxnSp>
        <p:nvCxnSpPr>
          <p:cNvPr id="16" name="Straight Connector 15">
            <a:extLst>
              <a:ext uri="{FF2B5EF4-FFF2-40B4-BE49-F238E27FC236}">
                <a16:creationId xmlns:a16="http://schemas.microsoft.com/office/drawing/2014/main" id="{496222F9-E098-45A1-9CA2-30AFD07030E1}"/>
              </a:ext>
            </a:extLst>
          </p:cNvPr>
          <p:cNvCxnSpPr>
            <a:cxnSpLocks/>
            <a:endCxn id="2" idx="3"/>
          </p:cNvCxnSpPr>
          <p:nvPr/>
        </p:nvCxnSpPr>
        <p:spPr>
          <a:xfrm>
            <a:off x="1275321" y="2178121"/>
            <a:ext cx="0" cy="10085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959BD0D-14A1-4FA9-B236-DF2E8DFC82A7}"/>
              </a:ext>
            </a:extLst>
          </p:cNvPr>
          <p:cNvCxnSpPr>
            <a:cxnSpLocks/>
            <a:stCxn id="3" idx="1"/>
          </p:cNvCxnSpPr>
          <p:nvPr/>
        </p:nvCxnSpPr>
        <p:spPr>
          <a:xfrm flipH="1">
            <a:off x="2866104" y="3440140"/>
            <a:ext cx="16110" cy="1010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50C732C-84A6-4445-9CEE-A16AEB85D916}"/>
              </a:ext>
            </a:extLst>
          </p:cNvPr>
          <p:cNvCxnSpPr>
            <a:cxnSpLocks/>
          </p:cNvCxnSpPr>
          <p:nvPr/>
        </p:nvCxnSpPr>
        <p:spPr>
          <a:xfrm>
            <a:off x="6096000" y="3441856"/>
            <a:ext cx="0" cy="9957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93D54E4-1389-483B-9C0D-FB2A235EA39E}"/>
              </a:ext>
            </a:extLst>
          </p:cNvPr>
          <p:cNvCxnSpPr>
            <a:cxnSpLocks/>
            <a:endCxn id="8" idx="3"/>
          </p:cNvCxnSpPr>
          <p:nvPr/>
        </p:nvCxnSpPr>
        <p:spPr>
          <a:xfrm>
            <a:off x="10904221" y="2186693"/>
            <a:ext cx="12459" cy="998296"/>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83989DF9-825D-42C7-964D-46BEF6F68D34}"/>
              </a:ext>
            </a:extLst>
          </p:cNvPr>
          <p:cNvSpPr/>
          <p:nvPr/>
        </p:nvSpPr>
        <p:spPr>
          <a:xfrm>
            <a:off x="483119" y="1426405"/>
            <a:ext cx="1571946" cy="780836"/>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dirty="0">
                <a:solidFill>
                  <a:schemeClr val="accent1">
                    <a:lumMod val="75000"/>
                  </a:schemeClr>
                </a:solidFill>
              </a:rPr>
              <a:t>C19+ employee attends work</a:t>
            </a:r>
          </a:p>
        </p:txBody>
      </p:sp>
      <p:sp>
        <p:nvSpPr>
          <p:cNvPr id="37" name="Rectangle: Rounded Corners 36">
            <a:extLst>
              <a:ext uri="{FF2B5EF4-FFF2-40B4-BE49-F238E27FC236}">
                <a16:creationId xmlns:a16="http://schemas.microsoft.com/office/drawing/2014/main" id="{2D5D8AAB-6ECF-4F96-B3EE-CC9B6FA7922F}"/>
              </a:ext>
            </a:extLst>
          </p:cNvPr>
          <p:cNvSpPr/>
          <p:nvPr/>
        </p:nvSpPr>
        <p:spPr>
          <a:xfrm>
            <a:off x="2061294" y="4476124"/>
            <a:ext cx="1571946" cy="780836"/>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dirty="0">
                <a:solidFill>
                  <a:schemeClr val="accent1">
                    <a:lumMod val="75000"/>
                  </a:schemeClr>
                </a:solidFill>
              </a:rPr>
              <a:t>Public Holiday</a:t>
            </a:r>
          </a:p>
        </p:txBody>
      </p:sp>
      <p:sp>
        <p:nvSpPr>
          <p:cNvPr id="39" name="Rectangle: Rounded Corners 38">
            <a:extLst>
              <a:ext uri="{FF2B5EF4-FFF2-40B4-BE49-F238E27FC236}">
                <a16:creationId xmlns:a16="http://schemas.microsoft.com/office/drawing/2014/main" id="{40E175C3-DE16-4FC3-8F8D-9E98C312AF35}"/>
              </a:ext>
            </a:extLst>
          </p:cNvPr>
          <p:cNvSpPr/>
          <p:nvPr/>
        </p:nvSpPr>
        <p:spPr>
          <a:xfrm>
            <a:off x="5310027" y="4450438"/>
            <a:ext cx="1571946" cy="78083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1">
                    <a:lumMod val="75000"/>
                  </a:schemeClr>
                </a:solidFill>
              </a:rPr>
              <a:t>Employee gets Covid test</a:t>
            </a:r>
          </a:p>
        </p:txBody>
      </p:sp>
      <p:sp>
        <p:nvSpPr>
          <p:cNvPr id="42" name="Rectangle: Rounded Corners 41">
            <a:extLst>
              <a:ext uri="{FF2B5EF4-FFF2-40B4-BE49-F238E27FC236}">
                <a16:creationId xmlns:a16="http://schemas.microsoft.com/office/drawing/2014/main" id="{65225BA9-53A6-405B-ACCC-C94F9FC7B73F}"/>
              </a:ext>
            </a:extLst>
          </p:cNvPr>
          <p:cNvSpPr/>
          <p:nvPr/>
        </p:nvSpPr>
        <p:spPr>
          <a:xfrm>
            <a:off x="10103814" y="1426405"/>
            <a:ext cx="1571946" cy="78083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1">
                    <a:lumMod val="75000"/>
                  </a:schemeClr>
                </a:solidFill>
              </a:rPr>
              <a:t>Employee gets positive result</a:t>
            </a:r>
          </a:p>
        </p:txBody>
      </p:sp>
      <p:sp>
        <p:nvSpPr>
          <p:cNvPr id="45" name="Rectangle: Rounded Corners 44">
            <a:extLst>
              <a:ext uri="{FF2B5EF4-FFF2-40B4-BE49-F238E27FC236}">
                <a16:creationId xmlns:a16="http://schemas.microsoft.com/office/drawing/2014/main" id="{343F27A2-AD90-42C2-949B-3AEBBEE11B49}"/>
              </a:ext>
            </a:extLst>
          </p:cNvPr>
          <p:cNvSpPr/>
          <p:nvPr/>
        </p:nvSpPr>
        <p:spPr>
          <a:xfrm>
            <a:off x="1996186" y="1900719"/>
            <a:ext cx="3301562" cy="3637052"/>
          </a:xfrm>
          <a:prstGeom prst="roundRect">
            <a:avLst/>
          </a:prstGeom>
          <a:solidFill>
            <a:srgbClr val="FF0000">
              <a:alpha val="40000"/>
            </a:srgbClr>
          </a:solidFill>
          <a:ln>
            <a:solidFill>
              <a:srgbClr val="FF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2800" dirty="0">
                <a:solidFill>
                  <a:schemeClr val="accent1">
                    <a:lumMod val="75000"/>
                  </a:schemeClr>
                </a:solidFill>
              </a:rPr>
              <a:t>Asymptomatic Infectious Period</a:t>
            </a:r>
          </a:p>
        </p:txBody>
      </p:sp>
      <p:sp>
        <p:nvSpPr>
          <p:cNvPr id="46" name="Title 1">
            <a:extLst>
              <a:ext uri="{FF2B5EF4-FFF2-40B4-BE49-F238E27FC236}">
                <a16:creationId xmlns:a16="http://schemas.microsoft.com/office/drawing/2014/main" id="{F64DE060-A27A-4F7D-AA81-F7C06FB015C8}"/>
              </a:ext>
            </a:extLst>
          </p:cNvPr>
          <p:cNvSpPr txBox="1">
            <a:spLocks/>
          </p:cNvSpPr>
          <p:nvPr/>
        </p:nvSpPr>
        <p:spPr>
          <a:xfrm>
            <a:off x="277826" y="91758"/>
            <a:ext cx="11304574" cy="1143000"/>
          </a:xfrm>
          <a:prstGeom prst="rect">
            <a:avLst/>
          </a:prstGeom>
        </p:spPr>
        <p:txBody>
          <a:bodyPr/>
          <a:lstStyle>
            <a:lvl1pPr algn="l" defTabSz="914400" rtl="0" eaLnBrk="1" latinLnBrk="0" hangingPunct="1">
              <a:lnSpc>
                <a:spcPct val="90000"/>
              </a:lnSpc>
              <a:spcBef>
                <a:spcPct val="0"/>
              </a:spcBef>
              <a:buNone/>
              <a:defRPr sz="4400" b="1" kern="1200" spc="-50" baseline="0">
                <a:solidFill>
                  <a:schemeClr val="tx1"/>
                </a:solidFill>
                <a:latin typeface="Poppins" panose="020B0604020202020204" charset="0"/>
                <a:ea typeface="+mj-ea"/>
                <a:cs typeface="Poppins" panose="020B0604020202020204" charset="0"/>
              </a:defRPr>
            </a:lvl1pPr>
          </a:lstStyle>
          <a:p>
            <a:r>
              <a:rPr lang="en-AU" dirty="0"/>
              <a:t>The AS’ first positive case – 23/9/21</a:t>
            </a:r>
          </a:p>
        </p:txBody>
      </p:sp>
    </p:spTree>
    <p:extLst>
      <p:ext uri="{BB962C8B-B14F-4D97-AF65-F5344CB8AC3E}">
        <p14:creationId xmlns:p14="http://schemas.microsoft.com/office/powerpoint/2010/main" val="129621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9" grpId="0" animBg="1"/>
      <p:bldP spid="42" grpId="0" animBg="1"/>
      <p:bldP spid="4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traight Connector 7">
            <a:extLst>
              <a:ext uri="{FF2B5EF4-FFF2-40B4-BE49-F238E27FC236}">
                <a16:creationId xmlns:a16="http://schemas.microsoft.com/office/drawing/2014/main" id="{F9AA9089-B3FA-4D80-826C-2FDBF6FFF42D}"/>
              </a:ext>
            </a:extLst>
          </p:cNvPr>
          <p:cNvSpPr/>
          <p:nvPr/>
        </p:nvSpPr>
        <p:spPr>
          <a:xfrm>
            <a:off x="838200" y="4299244"/>
            <a:ext cx="10515600" cy="0"/>
          </a:xfrm>
          <a:prstGeom prst="line">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Freeform: Shape 8">
            <a:extLst>
              <a:ext uri="{FF2B5EF4-FFF2-40B4-BE49-F238E27FC236}">
                <a16:creationId xmlns:a16="http://schemas.microsoft.com/office/drawing/2014/main" id="{76AD48D0-C573-4475-B9F1-8C268FD47E9A}"/>
              </a:ext>
            </a:extLst>
          </p:cNvPr>
          <p:cNvSpPr/>
          <p:nvPr/>
        </p:nvSpPr>
        <p:spPr>
          <a:xfrm>
            <a:off x="995934" y="3472489"/>
            <a:ext cx="2313432" cy="522160"/>
          </a:xfrm>
          <a:custGeom>
            <a:avLst/>
            <a:gdLst>
              <a:gd name="connsiteX0" fmla="*/ 0 w 2313432"/>
              <a:gd name="connsiteY0" fmla="*/ 0 h 522160"/>
              <a:gd name="connsiteX1" fmla="*/ 2313432 w 2313432"/>
              <a:gd name="connsiteY1" fmla="*/ 0 h 522160"/>
              <a:gd name="connsiteX2" fmla="*/ 2313432 w 2313432"/>
              <a:gd name="connsiteY2" fmla="*/ 522160 h 522160"/>
              <a:gd name="connsiteX3" fmla="*/ 0 w 2313432"/>
              <a:gd name="connsiteY3" fmla="*/ 522160 h 522160"/>
              <a:gd name="connsiteX4" fmla="*/ 0 w 2313432"/>
              <a:gd name="connsiteY4" fmla="*/ 0 h 52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432" h="522160">
                <a:moveTo>
                  <a:pt x="0" y="0"/>
                </a:moveTo>
                <a:lnTo>
                  <a:pt x="2313432" y="0"/>
                </a:lnTo>
                <a:lnTo>
                  <a:pt x="2313432" y="522160"/>
                </a:lnTo>
                <a:lnTo>
                  <a:pt x="0" y="52216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latin typeface="+mj-lt"/>
              </a:rPr>
              <a:t>09:30</a:t>
            </a:r>
          </a:p>
        </p:txBody>
      </p:sp>
      <p:sp>
        <p:nvSpPr>
          <p:cNvPr id="10" name="Freeform: Shape 9">
            <a:extLst>
              <a:ext uri="{FF2B5EF4-FFF2-40B4-BE49-F238E27FC236}">
                <a16:creationId xmlns:a16="http://schemas.microsoft.com/office/drawing/2014/main" id="{D14774C9-9072-45D7-8F42-8E4D5938F5E7}"/>
              </a:ext>
            </a:extLst>
          </p:cNvPr>
          <p:cNvSpPr/>
          <p:nvPr/>
        </p:nvSpPr>
        <p:spPr>
          <a:xfrm>
            <a:off x="995934" y="2123575"/>
            <a:ext cx="2313432" cy="1348914"/>
          </a:xfrm>
          <a:custGeom>
            <a:avLst/>
            <a:gdLst>
              <a:gd name="connsiteX0" fmla="*/ 0 w 2313432"/>
              <a:gd name="connsiteY0" fmla="*/ 0 h 1249432"/>
              <a:gd name="connsiteX1" fmla="*/ 2313432 w 2313432"/>
              <a:gd name="connsiteY1" fmla="*/ 0 h 1249432"/>
              <a:gd name="connsiteX2" fmla="*/ 2313432 w 2313432"/>
              <a:gd name="connsiteY2" fmla="*/ 1249432 h 1249432"/>
              <a:gd name="connsiteX3" fmla="*/ 0 w 2313432"/>
              <a:gd name="connsiteY3" fmla="*/ 1249432 h 1249432"/>
              <a:gd name="connsiteX4" fmla="*/ 0 w 2313432"/>
              <a:gd name="connsiteY4" fmla="*/ 0 h 1249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432" h="1249432">
                <a:moveTo>
                  <a:pt x="0" y="0"/>
                </a:moveTo>
                <a:lnTo>
                  <a:pt x="2313432" y="0"/>
                </a:lnTo>
                <a:lnTo>
                  <a:pt x="2313432" y="1249432"/>
                </a:lnTo>
                <a:lnTo>
                  <a:pt x="0" y="124943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i="1" kern="1200" dirty="0">
                <a:latin typeface="Fira Sans" panose="020B0503050000020004" pitchFamily="34" charset="0"/>
                <a:ea typeface="+mn-ea"/>
                <a:cs typeface="+mn-cs"/>
              </a:rPr>
              <a:t>Senior management informed.  Interviews sick employee and obtains preliminary list of work locations.</a:t>
            </a:r>
          </a:p>
        </p:txBody>
      </p:sp>
      <p:sp>
        <p:nvSpPr>
          <p:cNvPr id="11" name="Straight Connector 10">
            <a:extLst>
              <a:ext uri="{FF2B5EF4-FFF2-40B4-BE49-F238E27FC236}">
                <a16:creationId xmlns:a16="http://schemas.microsoft.com/office/drawing/2014/main" id="{4E9D93F5-4196-44DA-9557-137A8DB34233}"/>
              </a:ext>
            </a:extLst>
          </p:cNvPr>
          <p:cNvSpPr/>
          <p:nvPr/>
        </p:nvSpPr>
        <p:spPr>
          <a:xfrm>
            <a:off x="2152650" y="3994650"/>
            <a:ext cx="0" cy="304593"/>
          </a:xfrm>
          <a:prstGeom prst="line">
            <a:avLst/>
          </a:prstGeom>
        </p:spPr>
        <p:style>
          <a:lnRef idx="1">
            <a:schemeClr val="accent1">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Shape 11">
            <a:extLst>
              <a:ext uri="{FF2B5EF4-FFF2-40B4-BE49-F238E27FC236}">
                <a16:creationId xmlns:a16="http://schemas.microsoft.com/office/drawing/2014/main" id="{FFF1B07C-0146-4EAA-8CF2-4C43E2F787F9}"/>
              </a:ext>
            </a:extLst>
          </p:cNvPr>
          <p:cNvSpPr/>
          <p:nvPr/>
        </p:nvSpPr>
        <p:spPr>
          <a:xfrm>
            <a:off x="2310384" y="4603837"/>
            <a:ext cx="2313432" cy="522160"/>
          </a:xfrm>
          <a:custGeom>
            <a:avLst/>
            <a:gdLst>
              <a:gd name="connsiteX0" fmla="*/ 0 w 2313432"/>
              <a:gd name="connsiteY0" fmla="*/ 0 h 522160"/>
              <a:gd name="connsiteX1" fmla="*/ 2313432 w 2313432"/>
              <a:gd name="connsiteY1" fmla="*/ 0 h 522160"/>
              <a:gd name="connsiteX2" fmla="*/ 2313432 w 2313432"/>
              <a:gd name="connsiteY2" fmla="*/ 522160 h 522160"/>
              <a:gd name="connsiteX3" fmla="*/ 0 w 2313432"/>
              <a:gd name="connsiteY3" fmla="*/ 522160 h 522160"/>
              <a:gd name="connsiteX4" fmla="*/ 0 w 2313432"/>
              <a:gd name="connsiteY4" fmla="*/ 0 h 52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432" h="522160">
                <a:moveTo>
                  <a:pt x="0" y="0"/>
                </a:moveTo>
                <a:lnTo>
                  <a:pt x="2313432" y="0"/>
                </a:lnTo>
                <a:lnTo>
                  <a:pt x="2313432" y="522160"/>
                </a:lnTo>
                <a:lnTo>
                  <a:pt x="0" y="52216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latin typeface="+mj-lt"/>
              </a:rPr>
              <a:t>10:15</a:t>
            </a:r>
          </a:p>
        </p:txBody>
      </p:sp>
      <p:sp>
        <p:nvSpPr>
          <p:cNvPr id="13" name="Freeform: Shape 12">
            <a:extLst>
              <a:ext uri="{FF2B5EF4-FFF2-40B4-BE49-F238E27FC236}">
                <a16:creationId xmlns:a16="http://schemas.microsoft.com/office/drawing/2014/main" id="{2094B09A-62A7-4B2F-9CD5-728F8113F458}"/>
              </a:ext>
            </a:extLst>
          </p:cNvPr>
          <p:cNvSpPr/>
          <p:nvPr/>
        </p:nvSpPr>
        <p:spPr>
          <a:xfrm>
            <a:off x="2310384" y="5125998"/>
            <a:ext cx="2313432" cy="854874"/>
          </a:xfrm>
          <a:custGeom>
            <a:avLst/>
            <a:gdLst>
              <a:gd name="connsiteX0" fmla="*/ 0 w 2313432"/>
              <a:gd name="connsiteY0" fmla="*/ 0 h 854874"/>
              <a:gd name="connsiteX1" fmla="*/ 2313432 w 2313432"/>
              <a:gd name="connsiteY1" fmla="*/ 0 h 854874"/>
              <a:gd name="connsiteX2" fmla="*/ 2313432 w 2313432"/>
              <a:gd name="connsiteY2" fmla="*/ 854874 h 854874"/>
              <a:gd name="connsiteX3" fmla="*/ 0 w 2313432"/>
              <a:gd name="connsiteY3" fmla="*/ 854874 h 854874"/>
              <a:gd name="connsiteX4" fmla="*/ 0 w 2313432"/>
              <a:gd name="connsiteY4" fmla="*/ 0 h 85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432" h="854874">
                <a:moveTo>
                  <a:pt x="0" y="0"/>
                </a:moveTo>
                <a:lnTo>
                  <a:pt x="2313432" y="0"/>
                </a:lnTo>
                <a:lnTo>
                  <a:pt x="2313432" y="854874"/>
                </a:lnTo>
                <a:lnTo>
                  <a:pt x="0" y="854874"/>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i="1" kern="1200" dirty="0">
                <a:latin typeface="Fira Sans" panose="020B0503050000020004" pitchFamily="34" charset="0"/>
                <a:ea typeface="+mn-ea"/>
                <a:cs typeface="+mn-cs"/>
              </a:rPr>
              <a:t>Cleaners attend site and begin deep cleaning known locations.</a:t>
            </a:r>
          </a:p>
        </p:txBody>
      </p:sp>
      <p:sp>
        <p:nvSpPr>
          <p:cNvPr id="14" name="Straight Connector 13">
            <a:extLst>
              <a:ext uri="{FF2B5EF4-FFF2-40B4-BE49-F238E27FC236}">
                <a16:creationId xmlns:a16="http://schemas.microsoft.com/office/drawing/2014/main" id="{43A45D7A-1C12-49BB-B5FB-A9C15AD26A22}"/>
              </a:ext>
            </a:extLst>
          </p:cNvPr>
          <p:cNvSpPr/>
          <p:nvPr/>
        </p:nvSpPr>
        <p:spPr>
          <a:xfrm>
            <a:off x="3467100" y="4299243"/>
            <a:ext cx="0" cy="304593"/>
          </a:xfrm>
          <a:prstGeom prst="line">
            <a:avLst/>
          </a:prstGeom>
        </p:spPr>
        <p:style>
          <a:lnRef idx="1">
            <a:schemeClr val="accent1">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5" name="Oval 14">
            <a:extLst>
              <a:ext uri="{FF2B5EF4-FFF2-40B4-BE49-F238E27FC236}">
                <a16:creationId xmlns:a16="http://schemas.microsoft.com/office/drawing/2014/main" id="{EFD2B82E-7987-40D3-BF4E-DB4EAC08A4DD}"/>
              </a:ext>
            </a:extLst>
          </p:cNvPr>
          <p:cNvSpPr/>
          <p:nvPr/>
        </p:nvSpPr>
        <p:spPr>
          <a:xfrm rot="2700000">
            <a:off x="2118804" y="4265398"/>
            <a:ext cx="67690" cy="6769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15">
            <a:extLst>
              <a:ext uri="{FF2B5EF4-FFF2-40B4-BE49-F238E27FC236}">
                <a16:creationId xmlns:a16="http://schemas.microsoft.com/office/drawing/2014/main" id="{1E2E66AE-3452-4497-899C-91C8279A9E9B}"/>
              </a:ext>
            </a:extLst>
          </p:cNvPr>
          <p:cNvSpPr/>
          <p:nvPr/>
        </p:nvSpPr>
        <p:spPr>
          <a:xfrm rot="2700000">
            <a:off x="3433254" y="4265398"/>
            <a:ext cx="67690" cy="6769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reeform: Shape 16">
            <a:extLst>
              <a:ext uri="{FF2B5EF4-FFF2-40B4-BE49-F238E27FC236}">
                <a16:creationId xmlns:a16="http://schemas.microsoft.com/office/drawing/2014/main" id="{1087E6DB-3D9E-47BD-B980-3AA025A98C0B}"/>
              </a:ext>
            </a:extLst>
          </p:cNvPr>
          <p:cNvSpPr/>
          <p:nvPr/>
        </p:nvSpPr>
        <p:spPr>
          <a:xfrm>
            <a:off x="3624834" y="3472489"/>
            <a:ext cx="2313432" cy="522160"/>
          </a:xfrm>
          <a:custGeom>
            <a:avLst/>
            <a:gdLst>
              <a:gd name="connsiteX0" fmla="*/ 0 w 2313432"/>
              <a:gd name="connsiteY0" fmla="*/ 0 h 522160"/>
              <a:gd name="connsiteX1" fmla="*/ 2313432 w 2313432"/>
              <a:gd name="connsiteY1" fmla="*/ 0 h 522160"/>
              <a:gd name="connsiteX2" fmla="*/ 2313432 w 2313432"/>
              <a:gd name="connsiteY2" fmla="*/ 522160 h 522160"/>
              <a:gd name="connsiteX3" fmla="*/ 0 w 2313432"/>
              <a:gd name="connsiteY3" fmla="*/ 522160 h 522160"/>
              <a:gd name="connsiteX4" fmla="*/ 0 w 2313432"/>
              <a:gd name="connsiteY4" fmla="*/ 0 h 52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432" h="522160">
                <a:moveTo>
                  <a:pt x="0" y="0"/>
                </a:moveTo>
                <a:lnTo>
                  <a:pt x="2313432" y="0"/>
                </a:lnTo>
                <a:lnTo>
                  <a:pt x="2313432" y="522160"/>
                </a:lnTo>
                <a:lnTo>
                  <a:pt x="0" y="52216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latin typeface="+mj-lt"/>
              </a:rPr>
              <a:t>10:30</a:t>
            </a:r>
          </a:p>
        </p:txBody>
      </p:sp>
      <p:sp>
        <p:nvSpPr>
          <p:cNvPr id="18" name="Freeform: Shape 17">
            <a:extLst>
              <a:ext uri="{FF2B5EF4-FFF2-40B4-BE49-F238E27FC236}">
                <a16:creationId xmlns:a16="http://schemas.microsoft.com/office/drawing/2014/main" id="{9F34041A-05F2-40DD-87D8-62EA1269762D}"/>
              </a:ext>
            </a:extLst>
          </p:cNvPr>
          <p:cNvSpPr/>
          <p:nvPr/>
        </p:nvSpPr>
        <p:spPr>
          <a:xfrm>
            <a:off x="3624834" y="2123575"/>
            <a:ext cx="2313432" cy="1348914"/>
          </a:xfrm>
          <a:custGeom>
            <a:avLst/>
            <a:gdLst>
              <a:gd name="connsiteX0" fmla="*/ 0 w 2313432"/>
              <a:gd name="connsiteY0" fmla="*/ 0 h 1348914"/>
              <a:gd name="connsiteX1" fmla="*/ 2313432 w 2313432"/>
              <a:gd name="connsiteY1" fmla="*/ 0 h 1348914"/>
              <a:gd name="connsiteX2" fmla="*/ 2313432 w 2313432"/>
              <a:gd name="connsiteY2" fmla="*/ 1348914 h 1348914"/>
              <a:gd name="connsiteX3" fmla="*/ 0 w 2313432"/>
              <a:gd name="connsiteY3" fmla="*/ 1348914 h 1348914"/>
              <a:gd name="connsiteX4" fmla="*/ 0 w 2313432"/>
              <a:gd name="connsiteY4" fmla="*/ 0 h 1348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432" h="1348914">
                <a:moveTo>
                  <a:pt x="0" y="0"/>
                </a:moveTo>
                <a:lnTo>
                  <a:pt x="2313432" y="0"/>
                </a:lnTo>
                <a:lnTo>
                  <a:pt x="2313432" y="1348914"/>
                </a:lnTo>
                <a:lnTo>
                  <a:pt x="0" y="1348914"/>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i="1" kern="1200" dirty="0">
                <a:latin typeface="Fira Sans" panose="020B0503050000020004" pitchFamily="34" charset="0"/>
                <a:ea typeface="+mn-ea"/>
                <a:cs typeface="+mn-cs"/>
              </a:rPr>
              <a:t>Ops meets with senior management.  Confirm plan to continue with operations.  Security reviews footage from 23/9.</a:t>
            </a:r>
          </a:p>
        </p:txBody>
      </p:sp>
      <p:sp>
        <p:nvSpPr>
          <p:cNvPr id="19" name="Straight Connector 18">
            <a:extLst>
              <a:ext uri="{FF2B5EF4-FFF2-40B4-BE49-F238E27FC236}">
                <a16:creationId xmlns:a16="http://schemas.microsoft.com/office/drawing/2014/main" id="{329B50BB-572F-412B-AAD0-6C846ADB37A8}"/>
              </a:ext>
            </a:extLst>
          </p:cNvPr>
          <p:cNvSpPr/>
          <p:nvPr/>
        </p:nvSpPr>
        <p:spPr>
          <a:xfrm>
            <a:off x="4781550" y="3994650"/>
            <a:ext cx="0" cy="304593"/>
          </a:xfrm>
          <a:prstGeom prst="line">
            <a:avLst/>
          </a:prstGeom>
        </p:spPr>
        <p:style>
          <a:lnRef idx="1">
            <a:schemeClr val="accent1">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Shape 19">
            <a:extLst>
              <a:ext uri="{FF2B5EF4-FFF2-40B4-BE49-F238E27FC236}">
                <a16:creationId xmlns:a16="http://schemas.microsoft.com/office/drawing/2014/main" id="{F68FEAE5-EB90-4B49-B370-639BCA291E83}"/>
              </a:ext>
            </a:extLst>
          </p:cNvPr>
          <p:cNvSpPr/>
          <p:nvPr/>
        </p:nvSpPr>
        <p:spPr>
          <a:xfrm>
            <a:off x="4939284" y="4603837"/>
            <a:ext cx="2313432" cy="522160"/>
          </a:xfrm>
          <a:custGeom>
            <a:avLst/>
            <a:gdLst>
              <a:gd name="connsiteX0" fmla="*/ 0 w 2313432"/>
              <a:gd name="connsiteY0" fmla="*/ 0 h 522160"/>
              <a:gd name="connsiteX1" fmla="*/ 2313432 w 2313432"/>
              <a:gd name="connsiteY1" fmla="*/ 0 h 522160"/>
              <a:gd name="connsiteX2" fmla="*/ 2313432 w 2313432"/>
              <a:gd name="connsiteY2" fmla="*/ 522160 h 522160"/>
              <a:gd name="connsiteX3" fmla="*/ 0 w 2313432"/>
              <a:gd name="connsiteY3" fmla="*/ 522160 h 522160"/>
              <a:gd name="connsiteX4" fmla="*/ 0 w 2313432"/>
              <a:gd name="connsiteY4" fmla="*/ 0 h 52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432" h="522160">
                <a:moveTo>
                  <a:pt x="0" y="0"/>
                </a:moveTo>
                <a:lnTo>
                  <a:pt x="2313432" y="0"/>
                </a:lnTo>
                <a:lnTo>
                  <a:pt x="2313432" y="522160"/>
                </a:lnTo>
                <a:lnTo>
                  <a:pt x="0" y="52216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latin typeface="+mj-lt"/>
              </a:rPr>
              <a:t>10:40</a:t>
            </a:r>
          </a:p>
        </p:txBody>
      </p:sp>
      <p:sp>
        <p:nvSpPr>
          <p:cNvPr id="21" name="Freeform: Shape 20">
            <a:extLst>
              <a:ext uri="{FF2B5EF4-FFF2-40B4-BE49-F238E27FC236}">
                <a16:creationId xmlns:a16="http://schemas.microsoft.com/office/drawing/2014/main" id="{8027117F-CD9E-4506-BFEE-E72067D0CCA3}"/>
              </a:ext>
            </a:extLst>
          </p:cNvPr>
          <p:cNvSpPr/>
          <p:nvPr/>
        </p:nvSpPr>
        <p:spPr>
          <a:xfrm>
            <a:off x="4939284" y="5125998"/>
            <a:ext cx="2313432" cy="854874"/>
          </a:xfrm>
          <a:custGeom>
            <a:avLst/>
            <a:gdLst>
              <a:gd name="connsiteX0" fmla="*/ 0 w 2313432"/>
              <a:gd name="connsiteY0" fmla="*/ 0 h 854874"/>
              <a:gd name="connsiteX1" fmla="*/ 2313432 w 2313432"/>
              <a:gd name="connsiteY1" fmla="*/ 0 h 854874"/>
              <a:gd name="connsiteX2" fmla="*/ 2313432 w 2313432"/>
              <a:gd name="connsiteY2" fmla="*/ 854874 h 854874"/>
              <a:gd name="connsiteX3" fmla="*/ 0 w 2313432"/>
              <a:gd name="connsiteY3" fmla="*/ 854874 h 854874"/>
              <a:gd name="connsiteX4" fmla="*/ 0 w 2313432"/>
              <a:gd name="connsiteY4" fmla="*/ 0 h 85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432" h="854874">
                <a:moveTo>
                  <a:pt x="0" y="0"/>
                </a:moveTo>
                <a:lnTo>
                  <a:pt x="2313432" y="0"/>
                </a:lnTo>
                <a:lnTo>
                  <a:pt x="2313432" y="854874"/>
                </a:lnTo>
                <a:lnTo>
                  <a:pt x="0" y="854874"/>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i="1" kern="1200" dirty="0">
                <a:latin typeface="Fira Sans" panose="020B0503050000020004" pitchFamily="34" charset="0"/>
                <a:ea typeface="+mn-ea"/>
                <a:cs typeface="+mn-cs"/>
              </a:rPr>
              <a:t>Operators on duty 23/9 informed, told to get tested and isolate.</a:t>
            </a:r>
          </a:p>
        </p:txBody>
      </p:sp>
      <p:sp>
        <p:nvSpPr>
          <p:cNvPr id="22" name="Straight Connector 21">
            <a:extLst>
              <a:ext uri="{FF2B5EF4-FFF2-40B4-BE49-F238E27FC236}">
                <a16:creationId xmlns:a16="http://schemas.microsoft.com/office/drawing/2014/main" id="{0798F7FF-E6CB-4973-ADE7-DEC8869171E7}"/>
              </a:ext>
            </a:extLst>
          </p:cNvPr>
          <p:cNvSpPr/>
          <p:nvPr/>
        </p:nvSpPr>
        <p:spPr>
          <a:xfrm>
            <a:off x="6096000" y="4299243"/>
            <a:ext cx="0" cy="304593"/>
          </a:xfrm>
          <a:prstGeom prst="line">
            <a:avLst/>
          </a:prstGeom>
        </p:spPr>
        <p:style>
          <a:lnRef idx="1">
            <a:schemeClr val="accent1">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3" name="Oval 22">
            <a:extLst>
              <a:ext uri="{FF2B5EF4-FFF2-40B4-BE49-F238E27FC236}">
                <a16:creationId xmlns:a16="http://schemas.microsoft.com/office/drawing/2014/main" id="{E5ED11A6-FD51-4AF7-9A8C-A5DAFB22C559}"/>
              </a:ext>
            </a:extLst>
          </p:cNvPr>
          <p:cNvSpPr/>
          <p:nvPr/>
        </p:nvSpPr>
        <p:spPr>
          <a:xfrm rot="2700000">
            <a:off x="4747704" y="4265398"/>
            <a:ext cx="67690" cy="6769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Oval 23">
            <a:extLst>
              <a:ext uri="{FF2B5EF4-FFF2-40B4-BE49-F238E27FC236}">
                <a16:creationId xmlns:a16="http://schemas.microsoft.com/office/drawing/2014/main" id="{FC2D3EE5-967F-483A-8AF8-C8F98D2EA866}"/>
              </a:ext>
            </a:extLst>
          </p:cNvPr>
          <p:cNvSpPr/>
          <p:nvPr/>
        </p:nvSpPr>
        <p:spPr>
          <a:xfrm rot="2700000">
            <a:off x="6062154" y="4265398"/>
            <a:ext cx="67690" cy="6769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Freeform: Shape 24">
            <a:extLst>
              <a:ext uri="{FF2B5EF4-FFF2-40B4-BE49-F238E27FC236}">
                <a16:creationId xmlns:a16="http://schemas.microsoft.com/office/drawing/2014/main" id="{607F7DB2-F21A-4F4D-B644-1F2F760AF32E}"/>
              </a:ext>
            </a:extLst>
          </p:cNvPr>
          <p:cNvSpPr/>
          <p:nvPr/>
        </p:nvSpPr>
        <p:spPr>
          <a:xfrm>
            <a:off x="6253734" y="3472489"/>
            <a:ext cx="2313432" cy="522160"/>
          </a:xfrm>
          <a:custGeom>
            <a:avLst/>
            <a:gdLst>
              <a:gd name="connsiteX0" fmla="*/ 0 w 2313432"/>
              <a:gd name="connsiteY0" fmla="*/ 0 h 522160"/>
              <a:gd name="connsiteX1" fmla="*/ 2313432 w 2313432"/>
              <a:gd name="connsiteY1" fmla="*/ 0 h 522160"/>
              <a:gd name="connsiteX2" fmla="*/ 2313432 w 2313432"/>
              <a:gd name="connsiteY2" fmla="*/ 522160 h 522160"/>
              <a:gd name="connsiteX3" fmla="*/ 0 w 2313432"/>
              <a:gd name="connsiteY3" fmla="*/ 522160 h 522160"/>
              <a:gd name="connsiteX4" fmla="*/ 0 w 2313432"/>
              <a:gd name="connsiteY4" fmla="*/ 0 h 52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432" h="522160">
                <a:moveTo>
                  <a:pt x="0" y="0"/>
                </a:moveTo>
                <a:lnTo>
                  <a:pt x="2313432" y="0"/>
                </a:lnTo>
                <a:lnTo>
                  <a:pt x="2313432" y="522160"/>
                </a:lnTo>
                <a:lnTo>
                  <a:pt x="0" y="52216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latin typeface="+mj-lt"/>
              </a:rPr>
              <a:t>11:30</a:t>
            </a:r>
          </a:p>
        </p:txBody>
      </p:sp>
      <p:sp>
        <p:nvSpPr>
          <p:cNvPr id="26" name="Freeform: Shape 25">
            <a:extLst>
              <a:ext uri="{FF2B5EF4-FFF2-40B4-BE49-F238E27FC236}">
                <a16:creationId xmlns:a16="http://schemas.microsoft.com/office/drawing/2014/main" id="{2F18E2A6-74F6-43F8-8AC8-B03A74E89BDF}"/>
              </a:ext>
            </a:extLst>
          </p:cNvPr>
          <p:cNvSpPr/>
          <p:nvPr/>
        </p:nvSpPr>
        <p:spPr>
          <a:xfrm>
            <a:off x="6253734" y="2123575"/>
            <a:ext cx="2313432" cy="1348914"/>
          </a:xfrm>
          <a:custGeom>
            <a:avLst/>
            <a:gdLst>
              <a:gd name="connsiteX0" fmla="*/ 0 w 2313432"/>
              <a:gd name="connsiteY0" fmla="*/ 0 h 526076"/>
              <a:gd name="connsiteX1" fmla="*/ 2313432 w 2313432"/>
              <a:gd name="connsiteY1" fmla="*/ 0 h 526076"/>
              <a:gd name="connsiteX2" fmla="*/ 2313432 w 2313432"/>
              <a:gd name="connsiteY2" fmla="*/ 526076 h 526076"/>
              <a:gd name="connsiteX3" fmla="*/ 0 w 2313432"/>
              <a:gd name="connsiteY3" fmla="*/ 526076 h 526076"/>
              <a:gd name="connsiteX4" fmla="*/ 0 w 2313432"/>
              <a:gd name="connsiteY4" fmla="*/ 0 h 526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432" h="526076">
                <a:moveTo>
                  <a:pt x="0" y="0"/>
                </a:moveTo>
                <a:lnTo>
                  <a:pt x="2313432" y="0"/>
                </a:lnTo>
                <a:lnTo>
                  <a:pt x="2313432" y="526076"/>
                </a:lnTo>
                <a:lnTo>
                  <a:pt x="0" y="52607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i="1" kern="1200" dirty="0">
                <a:latin typeface="Fira Sans" panose="020B0503050000020004" pitchFamily="34" charset="0"/>
                <a:ea typeface="+mn-ea"/>
                <a:cs typeface="+mn-cs"/>
              </a:rPr>
              <a:t>All staff email sent out.</a:t>
            </a:r>
          </a:p>
        </p:txBody>
      </p:sp>
      <p:sp>
        <p:nvSpPr>
          <p:cNvPr id="27" name="Straight Connector 26">
            <a:extLst>
              <a:ext uri="{FF2B5EF4-FFF2-40B4-BE49-F238E27FC236}">
                <a16:creationId xmlns:a16="http://schemas.microsoft.com/office/drawing/2014/main" id="{41783C41-8E39-4039-AF51-D010D436BFF1}"/>
              </a:ext>
            </a:extLst>
          </p:cNvPr>
          <p:cNvSpPr/>
          <p:nvPr/>
        </p:nvSpPr>
        <p:spPr>
          <a:xfrm>
            <a:off x="7410450" y="3994650"/>
            <a:ext cx="0" cy="304593"/>
          </a:xfrm>
          <a:prstGeom prst="line">
            <a:avLst/>
          </a:prstGeom>
        </p:spPr>
        <p:style>
          <a:lnRef idx="1">
            <a:schemeClr val="accent1">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8" name="Freeform: Shape 27">
            <a:extLst>
              <a:ext uri="{FF2B5EF4-FFF2-40B4-BE49-F238E27FC236}">
                <a16:creationId xmlns:a16="http://schemas.microsoft.com/office/drawing/2014/main" id="{8996C9AC-954C-460A-8C40-2625094378D6}"/>
              </a:ext>
            </a:extLst>
          </p:cNvPr>
          <p:cNvSpPr/>
          <p:nvPr/>
        </p:nvSpPr>
        <p:spPr>
          <a:xfrm>
            <a:off x="7568184" y="4603837"/>
            <a:ext cx="2313432" cy="522160"/>
          </a:xfrm>
          <a:custGeom>
            <a:avLst/>
            <a:gdLst>
              <a:gd name="connsiteX0" fmla="*/ 0 w 2313432"/>
              <a:gd name="connsiteY0" fmla="*/ 0 h 522160"/>
              <a:gd name="connsiteX1" fmla="*/ 2313432 w 2313432"/>
              <a:gd name="connsiteY1" fmla="*/ 0 h 522160"/>
              <a:gd name="connsiteX2" fmla="*/ 2313432 w 2313432"/>
              <a:gd name="connsiteY2" fmla="*/ 522160 h 522160"/>
              <a:gd name="connsiteX3" fmla="*/ 0 w 2313432"/>
              <a:gd name="connsiteY3" fmla="*/ 522160 h 522160"/>
              <a:gd name="connsiteX4" fmla="*/ 0 w 2313432"/>
              <a:gd name="connsiteY4" fmla="*/ 0 h 52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432" h="522160">
                <a:moveTo>
                  <a:pt x="0" y="0"/>
                </a:moveTo>
                <a:lnTo>
                  <a:pt x="2313432" y="0"/>
                </a:lnTo>
                <a:lnTo>
                  <a:pt x="2313432" y="522160"/>
                </a:lnTo>
                <a:lnTo>
                  <a:pt x="0" y="52216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latin typeface="+mj-lt"/>
              </a:rPr>
              <a:t>13:00</a:t>
            </a:r>
          </a:p>
        </p:txBody>
      </p:sp>
      <p:sp>
        <p:nvSpPr>
          <p:cNvPr id="29" name="Freeform: Shape 28">
            <a:extLst>
              <a:ext uri="{FF2B5EF4-FFF2-40B4-BE49-F238E27FC236}">
                <a16:creationId xmlns:a16="http://schemas.microsoft.com/office/drawing/2014/main" id="{A892BC35-040A-4546-B13E-0DF1D248ED98}"/>
              </a:ext>
            </a:extLst>
          </p:cNvPr>
          <p:cNvSpPr/>
          <p:nvPr/>
        </p:nvSpPr>
        <p:spPr>
          <a:xfrm>
            <a:off x="7568184" y="5125998"/>
            <a:ext cx="2313432" cy="854874"/>
          </a:xfrm>
          <a:custGeom>
            <a:avLst/>
            <a:gdLst>
              <a:gd name="connsiteX0" fmla="*/ 0 w 2313432"/>
              <a:gd name="connsiteY0" fmla="*/ 0 h 854874"/>
              <a:gd name="connsiteX1" fmla="*/ 2313432 w 2313432"/>
              <a:gd name="connsiteY1" fmla="*/ 0 h 854874"/>
              <a:gd name="connsiteX2" fmla="*/ 2313432 w 2313432"/>
              <a:gd name="connsiteY2" fmla="*/ 854874 h 854874"/>
              <a:gd name="connsiteX3" fmla="*/ 0 w 2313432"/>
              <a:gd name="connsiteY3" fmla="*/ 854874 h 854874"/>
              <a:gd name="connsiteX4" fmla="*/ 0 w 2313432"/>
              <a:gd name="connsiteY4" fmla="*/ 0 h 85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432" h="854874">
                <a:moveTo>
                  <a:pt x="0" y="0"/>
                </a:moveTo>
                <a:lnTo>
                  <a:pt x="2313432" y="0"/>
                </a:lnTo>
                <a:lnTo>
                  <a:pt x="2313432" y="854874"/>
                </a:lnTo>
                <a:lnTo>
                  <a:pt x="0" y="854874"/>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i="1" kern="1200" dirty="0">
                <a:latin typeface="Fira Sans" panose="020B0503050000020004" pitchFamily="34" charset="0"/>
                <a:ea typeface="+mn-ea"/>
                <a:cs typeface="+mn-cs"/>
              </a:rPr>
              <a:t>Security returns list of locations C19+ employee worked on 23/9</a:t>
            </a:r>
          </a:p>
        </p:txBody>
      </p:sp>
      <p:sp>
        <p:nvSpPr>
          <p:cNvPr id="30" name="Straight Connector 29">
            <a:extLst>
              <a:ext uri="{FF2B5EF4-FFF2-40B4-BE49-F238E27FC236}">
                <a16:creationId xmlns:a16="http://schemas.microsoft.com/office/drawing/2014/main" id="{19B2E646-DCFE-448A-9CE1-CED9AA3F88E4}"/>
              </a:ext>
            </a:extLst>
          </p:cNvPr>
          <p:cNvSpPr/>
          <p:nvPr/>
        </p:nvSpPr>
        <p:spPr>
          <a:xfrm>
            <a:off x="8724900" y="4299243"/>
            <a:ext cx="0" cy="304593"/>
          </a:xfrm>
          <a:prstGeom prst="line">
            <a:avLst/>
          </a:prstGeom>
        </p:spPr>
        <p:style>
          <a:lnRef idx="1">
            <a:schemeClr val="accent1">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1" name="Oval 30">
            <a:extLst>
              <a:ext uri="{FF2B5EF4-FFF2-40B4-BE49-F238E27FC236}">
                <a16:creationId xmlns:a16="http://schemas.microsoft.com/office/drawing/2014/main" id="{7B3D3F8A-4631-45FB-98C3-FCC78A3A4C99}"/>
              </a:ext>
            </a:extLst>
          </p:cNvPr>
          <p:cNvSpPr/>
          <p:nvPr/>
        </p:nvSpPr>
        <p:spPr>
          <a:xfrm rot="2700000">
            <a:off x="7376604" y="4265398"/>
            <a:ext cx="67690" cy="6769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Oval 31">
            <a:extLst>
              <a:ext uri="{FF2B5EF4-FFF2-40B4-BE49-F238E27FC236}">
                <a16:creationId xmlns:a16="http://schemas.microsoft.com/office/drawing/2014/main" id="{1AEC0CB9-B049-45A4-8058-6FEE78D7C813}"/>
              </a:ext>
            </a:extLst>
          </p:cNvPr>
          <p:cNvSpPr/>
          <p:nvPr/>
        </p:nvSpPr>
        <p:spPr>
          <a:xfrm rot="2700000">
            <a:off x="8691054" y="4265398"/>
            <a:ext cx="67690" cy="6769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Freeform: Shape 32">
            <a:extLst>
              <a:ext uri="{FF2B5EF4-FFF2-40B4-BE49-F238E27FC236}">
                <a16:creationId xmlns:a16="http://schemas.microsoft.com/office/drawing/2014/main" id="{554BFD82-D8FE-47B3-935C-56CFA16D77BE}"/>
              </a:ext>
            </a:extLst>
          </p:cNvPr>
          <p:cNvSpPr/>
          <p:nvPr/>
        </p:nvSpPr>
        <p:spPr>
          <a:xfrm>
            <a:off x="8882634" y="3472489"/>
            <a:ext cx="2313432" cy="522160"/>
          </a:xfrm>
          <a:custGeom>
            <a:avLst/>
            <a:gdLst>
              <a:gd name="connsiteX0" fmla="*/ 0 w 2313432"/>
              <a:gd name="connsiteY0" fmla="*/ 0 h 522160"/>
              <a:gd name="connsiteX1" fmla="*/ 2313432 w 2313432"/>
              <a:gd name="connsiteY1" fmla="*/ 0 h 522160"/>
              <a:gd name="connsiteX2" fmla="*/ 2313432 w 2313432"/>
              <a:gd name="connsiteY2" fmla="*/ 522160 h 522160"/>
              <a:gd name="connsiteX3" fmla="*/ 0 w 2313432"/>
              <a:gd name="connsiteY3" fmla="*/ 522160 h 522160"/>
              <a:gd name="connsiteX4" fmla="*/ 0 w 2313432"/>
              <a:gd name="connsiteY4" fmla="*/ 0 h 52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432" h="522160">
                <a:moveTo>
                  <a:pt x="0" y="0"/>
                </a:moveTo>
                <a:lnTo>
                  <a:pt x="2313432" y="0"/>
                </a:lnTo>
                <a:lnTo>
                  <a:pt x="2313432" y="522160"/>
                </a:lnTo>
                <a:lnTo>
                  <a:pt x="0" y="52216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latin typeface="+mj-lt"/>
              </a:rPr>
              <a:t>13:30</a:t>
            </a:r>
          </a:p>
        </p:txBody>
      </p:sp>
      <p:sp>
        <p:nvSpPr>
          <p:cNvPr id="34" name="Freeform: Shape 33">
            <a:extLst>
              <a:ext uri="{FF2B5EF4-FFF2-40B4-BE49-F238E27FC236}">
                <a16:creationId xmlns:a16="http://schemas.microsoft.com/office/drawing/2014/main" id="{3472DE31-2F7F-490B-AE03-3DC66644D727}"/>
              </a:ext>
            </a:extLst>
          </p:cNvPr>
          <p:cNvSpPr/>
          <p:nvPr/>
        </p:nvSpPr>
        <p:spPr>
          <a:xfrm>
            <a:off x="8882634" y="2123575"/>
            <a:ext cx="2313432" cy="1348913"/>
          </a:xfrm>
          <a:custGeom>
            <a:avLst/>
            <a:gdLst>
              <a:gd name="connsiteX0" fmla="*/ 0 w 2313432"/>
              <a:gd name="connsiteY0" fmla="*/ 0 h 657595"/>
              <a:gd name="connsiteX1" fmla="*/ 2313432 w 2313432"/>
              <a:gd name="connsiteY1" fmla="*/ 0 h 657595"/>
              <a:gd name="connsiteX2" fmla="*/ 2313432 w 2313432"/>
              <a:gd name="connsiteY2" fmla="*/ 657595 h 657595"/>
              <a:gd name="connsiteX3" fmla="*/ 0 w 2313432"/>
              <a:gd name="connsiteY3" fmla="*/ 657595 h 657595"/>
              <a:gd name="connsiteX4" fmla="*/ 0 w 2313432"/>
              <a:gd name="connsiteY4" fmla="*/ 0 h 657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432" h="657595">
                <a:moveTo>
                  <a:pt x="0" y="0"/>
                </a:moveTo>
                <a:lnTo>
                  <a:pt x="2313432" y="0"/>
                </a:lnTo>
                <a:lnTo>
                  <a:pt x="2313432" y="657595"/>
                </a:lnTo>
                <a:lnTo>
                  <a:pt x="0" y="65759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i="1" kern="1200" dirty="0">
                <a:latin typeface="Fira Sans" panose="020B0503050000020004" pitchFamily="34" charset="0"/>
                <a:ea typeface="+mn-ea"/>
                <a:cs typeface="+mn-cs"/>
              </a:rPr>
              <a:t>Close contacts identified and notified.</a:t>
            </a:r>
          </a:p>
        </p:txBody>
      </p:sp>
      <p:sp>
        <p:nvSpPr>
          <p:cNvPr id="35" name="Straight Connector 34">
            <a:extLst>
              <a:ext uri="{FF2B5EF4-FFF2-40B4-BE49-F238E27FC236}">
                <a16:creationId xmlns:a16="http://schemas.microsoft.com/office/drawing/2014/main" id="{2FA63A75-9E9E-4C68-AF7B-F25233F16E00}"/>
              </a:ext>
            </a:extLst>
          </p:cNvPr>
          <p:cNvSpPr/>
          <p:nvPr/>
        </p:nvSpPr>
        <p:spPr>
          <a:xfrm>
            <a:off x="10039350" y="3994650"/>
            <a:ext cx="0" cy="304593"/>
          </a:xfrm>
          <a:prstGeom prst="line">
            <a:avLst/>
          </a:prstGeom>
        </p:spPr>
        <p:style>
          <a:lnRef idx="1">
            <a:schemeClr val="accent1">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6" name="Oval 35">
            <a:extLst>
              <a:ext uri="{FF2B5EF4-FFF2-40B4-BE49-F238E27FC236}">
                <a16:creationId xmlns:a16="http://schemas.microsoft.com/office/drawing/2014/main" id="{27B32D86-6DD4-46B4-9DBD-71399C04C947}"/>
              </a:ext>
            </a:extLst>
          </p:cNvPr>
          <p:cNvSpPr/>
          <p:nvPr/>
        </p:nvSpPr>
        <p:spPr>
          <a:xfrm rot="2700000">
            <a:off x="10005504" y="4265398"/>
            <a:ext cx="67690" cy="6769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Title 1">
            <a:extLst>
              <a:ext uri="{FF2B5EF4-FFF2-40B4-BE49-F238E27FC236}">
                <a16:creationId xmlns:a16="http://schemas.microsoft.com/office/drawing/2014/main" id="{4EDAB19D-4EB1-4113-9BB6-1139916B585A}"/>
              </a:ext>
            </a:extLst>
          </p:cNvPr>
          <p:cNvSpPr txBox="1">
            <a:spLocks/>
          </p:cNvSpPr>
          <p:nvPr/>
        </p:nvSpPr>
        <p:spPr>
          <a:xfrm>
            <a:off x="277826" y="91758"/>
            <a:ext cx="11304574" cy="1143000"/>
          </a:xfrm>
          <a:prstGeom prst="rect">
            <a:avLst/>
          </a:prstGeom>
        </p:spPr>
        <p:txBody>
          <a:bodyPr/>
          <a:lstStyle>
            <a:lvl1pPr algn="l" defTabSz="914400" rtl="0" eaLnBrk="1" latinLnBrk="0" hangingPunct="1">
              <a:lnSpc>
                <a:spcPct val="90000"/>
              </a:lnSpc>
              <a:spcBef>
                <a:spcPct val="0"/>
              </a:spcBef>
              <a:buNone/>
              <a:defRPr sz="4400" b="1" kern="1200" spc="-50" baseline="0">
                <a:solidFill>
                  <a:schemeClr val="tx1"/>
                </a:solidFill>
                <a:latin typeface="Poppins" panose="020B0604020202020204" charset="0"/>
                <a:ea typeface="+mj-ea"/>
                <a:cs typeface="Poppins" panose="020B0604020202020204" charset="0"/>
              </a:defRPr>
            </a:lvl1pPr>
          </a:lstStyle>
          <a:p>
            <a:r>
              <a:rPr lang="en-AU" dirty="0"/>
              <a:t>Actions taken Wednesday 29/9</a:t>
            </a:r>
          </a:p>
        </p:txBody>
      </p:sp>
    </p:spTree>
    <p:extLst>
      <p:ext uri="{BB962C8B-B14F-4D97-AF65-F5344CB8AC3E}">
        <p14:creationId xmlns:p14="http://schemas.microsoft.com/office/powerpoint/2010/main" val="270247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7" grpId="0" animBg="1"/>
      <p:bldP spid="18" grpId="0" animBg="1"/>
      <p:bldP spid="20" grpId="0" animBg="1"/>
      <p:bldP spid="21" grpId="0" animBg="1"/>
      <p:bldP spid="25" grpId="0" animBg="1"/>
      <p:bldP spid="26" grpId="0" animBg="1"/>
      <p:bldP spid="28" grpId="0" animBg="1"/>
      <p:bldP spid="29" grpId="0" animBg="1"/>
      <p:bldP spid="33" grpId="0" animBg="1"/>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3E046-7CCD-4C29-9AFF-47F8BD2A11F9}"/>
              </a:ext>
            </a:extLst>
          </p:cNvPr>
          <p:cNvSpPr>
            <a:spLocks noGrp="1"/>
          </p:cNvSpPr>
          <p:nvPr>
            <p:ph type="title"/>
          </p:nvPr>
        </p:nvSpPr>
        <p:spPr/>
        <p:txBody>
          <a:bodyPr/>
          <a:lstStyle/>
          <a:p>
            <a:r>
              <a:rPr lang="en-AU" dirty="0"/>
              <a:t>Key Takeaways</a:t>
            </a:r>
          </a:p>
        </p:txBody>
      </p:sp>
      <p:sp>
        <p:nvSpPr>
          <p:cNvPr id="3" name="Content Placeholder 2">
            <a:extLst>
              <a:ext uri="{FF2B5EF4-FFF2-40B4-BE49-F238E27FC236}">
                <a16:creationId xmlns:a16="http://schemas.microsoft.com/office/drawing/2014/main" id="{0C1F17BB-0EB9-4D91-A8BC-172DE3D53355}"/>
              </a:ext>
            </a:extLst>
          </p:cNvPr>
          <p:cNvSpPr>
            <a:spLocks noGrp="1"/>
          </p:cNvSpPr>
          <p:nvPr>
            <p:ph idx="1"/>
          </p:nvPr>
        </p:nvSpPr>
        <p:spPr/>
        <p:txBody>
          <a:bodyPr/>
          <a:lstStyle/>
          <a:p>
            <a:r>
              <a:rPr lang="en-AU" dirty="0"/>
              <a:t>Impossible to reduce operator contact to &lt; 15 minutes for a 12 hour shift</a:t>
            </a:r>
          </a:p>
          <a:p>
            <a:r>
              <a:rPr lang="en-AU" dirty="0"/>
              <a:t>CCTV is better than memory</a:t>
            </a:r>
          </a:p>
          <a:p>
            <a:r>
              <a:rPr lang="en-AU" dirty="0"/>
              <a:t>Standardized </a:t>
            </a:r>
            <a:r>
              <a:rPr lang="en-AU" dirty="0" err="1"/>
              <a:t>elog</a:t>
            </a:r>
            <a:r>
              <a:rPr lang="en-AU" dirty="0"/>
              <a:t> templates make everything easier</a:t>
            </a:r>
          </a:p>
          <a:p>
            <a:r>
              <a:rPr lang="en-AU" dirty="0"/>
              <a:t>Lockdown fatigue is real</a:t>
            </a:r>
          </a:p>
          <a:p>
            <a:endParaRPr lang="en-AU" dirty="0"/>
          </a:p>
        </p:txBody>
      </p:sp>
    </p:spTree>
    <p:extLst>
      <p:ext uri="{BB962C8B-B14F-4D97-AF65-F5344CB8AC3E}">
        <p14:creationId xmlns:p14="http://schemas.microsoft.com/office/powerpoint/2010/main" val="325291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6744D-63EA-45D0-B8A8-C0EADEFC1DA9}"/>
              </a:ext>
            </a:extLst>
          </p:cNvPr>
          <p:cNvSpPr>
            <a:spLocks noGrp="1"/>
          </p:cNvSpPr>
          <p:nvPr>
            <p:ph type="title"/>
          </p:nvPr>
        </p:nvSpPr>
        <p:spPr/>
        <p:txBody>
          <a:bodyPr/>
          <a:lstStyle/>
          <a:p>
            <a:r>
              <a:rPr lang="en-AU" dirty="0"/>
              <a:t>Stats</a:t>
            </a:r>
          </a:p>
        </p:txBody>
      </p:sp>
      <p:graphicFrame>
        <p:nvGraphicFramePr>
          <p:cNvPr id="9" name="Chart 8">
            <a:extLst>
              <a:ext uri="{FF2B5EF4-FFF2-40B4-BE49-F238E27FC236}">
                <a16:creationId xmlns:a16="http://schemas.microsoft.com/office/drawing/2014/main" id="{AF008D26-A6B1-4864-BEBE-AF6339125328}"/>
              </a:ext>
            </a:extLst>
          </p:cNvPr>
          <p:cNvGraphicFramePr/>
          <p:nvPr>
            <p:extLst>
              <p:ext uri="{D42A27DB-BD31-4B8C-83A1-F6EECF244321}">
                <p14:modId xmlns:p14="http://schemas.microsoft.com/office/powerpoint/2010/main" val="1674787428"/>
              </p:ext>
            </p:extLst>
          </p:nvPr>
        </p:nvGraphicFramePr>
        <p:xfrm>
          <a:off x="7619859" y="1234759"/>
          <a:ext cx="4938586" cy="32923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E8A37425-991D-4C53-BD06-A1140ADC6DC9}"/>
              </a:ext>
            </a:extLst>
          </p:cNvPr>
          <p:cNvGraphicFramePr/>
          <p:nvPr>
            <p:extLst>
              <p:ext uri="{D42A27DB-BD31-4B8C-83A1-F6EECF244321}">
                <p14:modId xmlns:p14="http://schemas.microsoft.com/office/powerpoint/2010/main" val="3837846853"/>
              </p:ext>
            </p:extLst>
          </p:nvPr>
        </p:nvGraphicFramePr>
        <p:xfrm>
          <a:off x="4054939" y="1234758"/>
          <a:ext cx="4938586" cy="32923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11">
            <a:extLst>
              <a:ext uri="{FF2B5EF4-FFF2-40B4-BE49-F238E27FC236}">
                <a16:creationId xmlns:a16="http://schemas.microsoft.com/office/drawing/2014/main" id="{1D6EFBD1-AF55-431C-AEC6-D0E5014762B6}"/>
              </a:ext>
            </a:extLst>
          </p:cNvPr>
          <p:cNvGraphicFramePr>
            <a:graphicFrameLocks noGrp="1"/>
          </p:cNvGraphicFramePr>
          <p:nvPr>
            <p:extLst>
              <p:ext uri="{D42A27DB-BD31-4B8C-83A1-F6EECF244321}">
                <p14:modId xmlns:p14="http://schemas.microsoft.com/office/powerpoint/2010/main" val="2771435528"/>
              </p:ext>
            </p:extLst>
          </p:nvPr>
        </p:nvGraphicFramePr>
        <p:xfrm>
          <a:off x="750437" y="1893248"/>
          <a:ext cx="4170885" cy="2225040"/>
        </p:xfrm>
        <a:graphic>
          <a:graphicData uri="http://schemas.openxmlformats.org/drawingml/2006/table">
            <a:tbl>
              <a:tblPr firstRow="1" bandRow="1">
                <a:tableStyleId>{5C22544A-7EE6-4342-B048-85BDC9FD1C3A}</a:tableStyleId>
              </a:tblPr>
              <a:tblGrid>
                <a:gridCol w="1390295">
                  <a:extLst>
                    <a:ext uri="{9D8B030D-6E8A-4147-A177-3AD203B41FA5}">
                      <a16:colId xmlns:a16="http://schemas.microsoft.com/office/drawing/2014/main" val="3125640518"/>
                    </a:ext>
                  </a:extLst>
                </a:gridCol>
                <a:gridCol w="1390295">
                  <a:extLst>
                    <a:ext uri="{9D8B030D-6E8A-4147-A177-3AD203B41FA5}">
                      <a16:colId xmlns:a16="http://schemas.microsoft.com/office/drawing/2014/main" val="1199570849"/>
                    </a:ext>
                  </a:extLst>
                </a:gridCol>
                <a:gridCol w="1390295">
                  <a:extLst>
                    <a:ext uri="{9D8B030D-6E8A-4147-A177-3AD203B41FA5}">
                      <a16:colId xmlns:a16="http://schemas.microsoft.com/office/drawing/2014/main" val="2104947941"/>
                    </a:ext>
                  </a:extLst>
                </a:gridCol>
              </a:tblGrid>
              <a:tr h="370840">
                <a:tc gridSpan="3">
                  <a:txBody>
                    <a:bodyPr/>
                    <a:lstStyle/>
                    <a:p>
                      <a:r>
                        <a:rPr lang="en-AU" dirty="0"/>
                        <a:t>Total number of users</a:t>
                      </a:r>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120424468"/>
                  </a:ext>
                </a:extLst>
              </a:tr>
              <a:tr h="370840">
                <a:tc>
                  <a:txBody>
                    <a:bodyPr/>
                    <a:lstStyle/>
                    <a:p>
                      <a:endParaRPr lang="en-AU"/>
                    </a:p>
                  </a:txBody>
                  <a:tcPr/>
                </a:tc>
                <a:tc>
                  <a:txBody>
                    <a:bodyPr/>
                    <a:lstStyle/>
                    <a:p>
                      <a:r>
                        <a:rPr lang="en-AU" dirty="0"/>
                        <a:t>FY19</a:t>
                      </a:r>
                    </a:p>
                  </a:txBody>
                  <a:tcPr/>
                </a:tc>
                <a:tc>
                  <a:txBody>
                    <a:bodyPr/>
                    <a:lstStyle/>
                    <a:p>
                      <a:r>
                        <a:rPr lang="en-AU" dirty="0"/>
                        <a:t>FY21</a:t>
                      </a:r>
                    </a:p>
                  </a:txBody>
                  <a:tcPr/>
                </a:tc>
                <a:extLst>
                  <a:ext uri="{0D108BD9-81ED-4DB2-BD59-A6C34878D82A}">
                    <a16:rowId xmlns:a16="http://schemas.microsoft.com/office/drawing/2014/main" val="3097487419"/>
                  </a:ext>
                </a:extLst>
              </a:tr>
              <a:tr h="370840">
                <a:tc>
                  <a:txBody>
                    <a:bodyPr/>
                    <a:lstStyle/>
                    <a:p>
                      <a:r>
                        <a:rPr lang="en-AU" dirty="0"/>
                        <a:t>Victoria</a:t>
                      </a:r>
                    </a:p>
                  </a:txBody>
                  <a:tcPr/>
                </a:tc>
                <a:tc>
                  <a:txBody>
                    <a:bodyPr/>
                    <a:lstStyle/>
                    <a:p>
                      <a:r>
                        <a:rPr lang="en-AU" dirty="0"/>
                        <a:t>3073 (57%)</a:t>
                      </a:r>
                    </a:p>
                  </a:txBody>
                  <a:tcPr/>
                </a:tc>
                <a:tc>
                  <a:txBody>
                    <a:bodyPr/>
                    <a:lstStyle/>
                    <a:p>
                      <a:r>
                        <a:rPr lang="en-AU" dirty="0"/>
                        <a:t>2273 (60%)</a:t>
                      </a:r>
                    </a:p>
                  </a:txBody>
                  <a:tcPr/>
                </a:tc>
                <a:extLst>
                  <a:ext uri="{0D108BD9-81ED-4DB2-BD59-A6C34878D82A}">
                    <a16:rowId xmlns:a16="http://schemas.microsoft.com/office/drawing/2014/main" val="3230316111"/>
                  </a:ext>
                </a:extLst>
              </a:tr>
              <a:tr h="370840">
                <a:tc>
                  <a:txBody>
                    <a:bodyPr/>
                    <a:lstStyle/>
                    <a:p>
                      <a:r>
                        <a:rPr lang="en-AU" dirty="0"/>
                        <a:t>Interstate</a:t>
                      </a:r>
                    </a:p>
                  </a:txBody>
                  <a:tcPr/>
                </a:tc>
                <a:tc>
                  <a:txBody>
                    <a:bodyPr/>
                    <a:lstStyle/>
                    <a:p>
                      <a:r>
                        <a:rPr lang="en-AU" dirty="0"/>
                        <a:t>1739 (33%)</a:t>
                      </a:r>
                    </a:p>
                  </a:txBody>
                  <a:tcPr/>
                </a:tc>
                <a:tc>
                  <a:txBody>
                    <a:bodyPr/>
                    <a:lstStyle/>
                    <a:p>
                      <a:r>
                        <a:rPr lang="en-AU" dirty="0"/>
                        <a:t>1171 (31%)</a:t>
                      </a:r>
                    </a:p>
                  </a:txBody>
                  <a:tcPr/>
                </a:tc>
                <a:extLst>
                  <a:ext uri="{0D108BD9-81ED-4DB2-BD59-A6C34878D82A}">
                    <a16:rowId xmlns:a16="http://schemas.microsoft.com/office/drawing/2014/main" val="2047301075"/>
                  </a:ext>
                </a:extLst>
              </a:tr>
              <a:tr h="370840">
                <a:tc>
                  <a:txBody>
                    <a:bodyPr/>
                    <a:lstStyle/>
                    <a:p>
                      <a:r>
                        <a:rPr lang="en-AU" dirty="0"/>
                        <a:t>International</a:t>
                      </a:r>
                    </a:p>
                  </a:txBody>
                  <a:tcPr/>
                </a:tc>
                <a:tc>
                  <a:txBody>
                    <a:bodyPr/>
                    <a:lstStyle/>
                    <a:p>
                      <a:r>
                        <a:rPr lang="en-AU" dirty="0"/>
                        <a:t>519    (10%)</a:t>
                      </a:r>
                    </a:p>
                  </a:txBody>
                  <a:tcPr/>
                </a:tc>
                <a:tc>
                  <a:txBody>
                    <a:bodyPr/>
                    <a:lstStyle/>
                    <a:p>
                      <a:r>
                        <a:rPr lang="en-AU" dirty="0"/>
                        <a:t>349    (9%)</a:t>
                      </a:r>
                    </a:p>
                  </a:txBody>
                  <a:tcPr/>
                </a:tc>
                <a:extLst>
                  <a:ext uri="{0D108BD9-81ED-4DB2-BD59-A6C34878D82A}">
                    <a16:rowId xmlns:a16="http://schemas.microsoft.com/office/drawing/2014/main" val="2488463069"/>
                  </a:ext>
                </a:extLst>
              </a:tr>
              <a:tr h="370840">
                <a:tc>
                  <a:txBody>
                    <a:bodyPr/>
                    <a:lstStyle/>
                    <a:p>
                      <a:r>
                        <a:rPr lang="en-AU" dirty="0"/>
                        <a:t>Totals</a:t>
                      </a:r>
                    </a:p>
                  </a:txBody>
                  <a:tcPr/>
                </a:tc>
                <a:tc>
                  <a:txBody>
                    <a:bodyPr/>
                    <a:lstStyle/>
                    <a:p>
                      <a:r>
                        <a:rPr lang="en-AU" dirty="0"/>
                        <a:t>5331</a:t>
                      </a:r>
                    </a:p>
                  </a:txBody>
                  <a:tcPr/>
                </a:tc>
                <a:tc>
                  <a:txBody>
                    <a:bodyPr/>
                    <a:lstStyle/>
                    <a:p>
                      <a:r>
                        <a:rPr lang="en-AU" dirty="0"/>
                        <a:t>3793</a:t>
                      </a:r>
                    </a:p>
                  </a:txBody>
                  <a:tcPr/>
                </a:tc>
                <a:extLst>
                  <a:ext uri="{0D108BD9-81ED-4DB2-BD59-A6C34878D82A}">
                    <a16:rowId xmlns:a16="http://schemas.microsoft.com/office/drawing/2014/main" val="2016844687"/>
                  </a:ext>
                </a:extLst>
              </a:tr>
            </a:tbl>
          </a:graphicData>
        </a:graphic>
      </p:graphicFrame>
      <p:sp>
        <p:nvSpPr>
          <p:cNvPr id="12" name="TextBox 11">
            <a:extLst>
              <a:ext uri="{FF2B5EF4-FFF2-40B4-BE49-F238E27FC236}">
                <a16:creationId xmlns:a16="http://schemas.microsoft.com/office/drawing/2014/main" id="{3B219C4D-E9F7-4861-8318-9883377834F2}"/>
              </a:ext>
            </a:extLst>
          </p:cNvPr>
          <p:cNvSpPr txBox="1"/>
          <p:nvPr/>
        </p:nvSpPr>
        <p:spPr>
          <a:xfrm>
            <a:off x="993453" y="4155961"/>
            <a:ext cx="3845675" cy="369332"/>
          </a:xfrm>
          <a:prstGeom prst="rect">
            <a:avLst/>
          </a:prstGeom>
          <a:noFill/>
        </p:spPr>
        <p:txBody>
          <a:bodyPr wrap="square" rtlCol="0">
            <a:spAutoFit/>
          </a:bodyPr>
          <a:lstStyle/>
          <a:p>
            <a:r>
              <a:rPr lang="en-AU" dirty="0"/>
              <a:t>~30% fewer users during the pandemic</a:t>
            </a:r>
          </a:p>
        </p:txBody>
      </p:sp>
    </p:spTree>
    <p:extLst>
      <p:ext uri="{BB962C8B-B14F-4D97-AF65-F5344CB8AC3E}">
        <p14:creationId xmlns:p14="http://schemas.microsoft.com/office/powerpoint/2010/main" val="4128200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5AE6D-ADDB-C24F-A45A-E7DFF9E8E7A0}"/>
              </a:ext>
            </a:extLst>
          </p:cNvPr>
          <p:cNvSpPr>
            <a:spLocks noGrp="1"/>
          </p:cNvSpPr>
          <p:nvPr>
            <p:ph type="ctrTitle"/>
          </p:nvPr>
        </p:nvSpPr>
        <p:spPr/>
        <p:txBody>
          <a:bodyPr/>
          <a:lstStyle/>
          <a:p>
            <a:r>
              <a:rPr lang="en-US" dirty="0"/>
              <a:t>Thanks!</a:t>
            </a:r>
          </a:p>
        </p:txBody>
      </p:sp>
      <p:sp>
        <p:nvSpPr>
          <p:cNvPr id="3" name="Subtitle 2">
            <a:extLst>
              <a:ext uri="{FF2B5EF4-FFF2-40B4-BE49-F238E27FC236}">
                <a16:creationId xmlns:a16="http://schemas.microsoft.com/office/drawing/2014/main" id="{440B37FB-D224-9844-8907-95C4E6272E26}"/>
              </a:ext>
            </a:extLst>
          </p:cNvPr>
          <p:cNvSpPr>
            <a:spLocks noGrp="1"/>
          </p:cNvSpPr>
          <p:nvPr>
            <p:ph type="subTitle" idx="1"/>
          </p:nvPr>
        </p:nvSpPr>
        <p:spPr/>
        <p:txBody>
          <a:bodyPr/>
          <a:lstStyle/>
          <a:p>
            <a:r>
              <a:rPr lang="en-US" dirty="0"/>
              <a:t>lafkym@ansto.gov.au</a:t>
            </a:r>
          </a:p>
        </p:txBody>
      </p:sp>
    </p:spTree>
    <p:extLst>
      <p:ext uri="{BB962C8B-B14F-4D97-AF65-F5344CB8AC3E}">
        <p14:creationId xmlns:p14="http://schemas.microsoft.com/office/powerpoint/2010/main" val="4180118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Australian Synchrotron Essential Facts</a:t>
            </a:r>
          </a:p>
        </p:txBody>
      </p:sp>
      <p:sp>
        <p:nvSpPr>
          <p:cNvPr id="3" name="Content Placeholder 2"/>
          <p:cNvSpPr>
            <a:spLocks noGrp="1"/>
          </p:cNvSpPr>
          <p:nvPr>
            <p:ph idx="1"/>
          </p:nvPr>
        </p:nvSpPr>
        <p:spPr/>
        <p:txBody>
          <a:bodyPr>
            <a:normAutofit/>
          </a:bodyPr>
          <a:lstStyle/>
          <a:p>
            <a:r>
              <a:rPr lang="en-AU" dirty="0"/>
              <a:t>3 GeV 3</a:t>
            </a:r>
            <a:r>
              <a:rPr lang="en-AU" baseline="30000" dirty="0"/>
              <a:t>rd</a:t>
            </a:r>
            <a:r>
              <a:rPr lang="en-AU" dirty="0"/>
              <a:t> Generation Synchrotron Light Source</a:t>
            </a:r>
          </a:p>
          <a:p>
            <a:r>
              <a:rPr lang="en-AU" dirty="0"/>
              <a:t>5000 hours user-beam annually</a:t>
            </a:r>
          </a:p>
          <a:p>
            <a:r>
              <a:rPr lang="en-AU" dirty="0"/>
              <a:t>User-beam 0800 Tuesday to 0800 Sunday or Monday (24/5 or 24/6)</a:t>
            </a:r>
          </a:p>
          <a:p>
            <a:r>
              <a:rPr lang="en-AU" dirty="0"/>
              <a:t>10 operational beamlines, 7 under construction</a:t>
            </a:r>
          </a:p>
          <a:p>
            <a:r>
              <a:rPr lang="en-AU" dirty="0"/>
              <a:t>5000+ users annually pre-covid</a:t>
            </a:r>
          </a:p>
        </p:txBody>
      </p:sp>
      <p:sp>
        <p:nvSpPr>
          <p:cNvPr id="5" name="Rectangle 4">
            <a:extLst>
              <a:ext uri="{FF2B5EF4-FFF2-40B4-BE49-F238E27FC236}">
                <a16:creationId xmlns:a16="http://schemas.microsoft.com/office/drawing/2014/main" id="{E3103C4A-089A-084F-99D9-F3C83178000B}"/>
              </a:ext>
            </a:extLst>
          </p:cNvPr>
          <p:cNvSpPr/>
          <p:nvPr/>
        </p:nvSpPr>
        <p:spPr>
          <a:xfrm>
            <a:off x="411183" y="1490072"/>
            <a:ext cx="678426" cy="58993"/>
          </a:xfrm>
          <a:prstGeom prst="rect">
            <a:avLst/>
          </a:prstGeom>
          <a:solidFill>
            <a:srgbClr val="47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312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Operator Job</a:t>
            </a:r>
          </a:p>
        </p:txBody>
      </p:sp>
      <p:sp>
        <p:nvSpPr>
          <p:cNvPr id="3" name="Content Placeholder 2"/>
          <p:cNvSpPr>
            <a:spLocks noGrp="1"/>
          </p:cNvSpPr>
          <p:nvPr>
            <p:ph idx="1"/>
          </p:nvPr>
        </p:nvSpPr>
        <p:spPr/>
        <p:txBody>
          <a:bodyPr>
            <a:normAutofit/>
          </a:bodyPr>
          <a:lstStyle/>
          <a:p>
            <a:r>
              <a:rPr lang="en-AU" dirty="0"/>
              <a:t>Keep the accelerator running</a:t>
            </a:r>
          </a:p>
          <a:p>
            <a:r>
              <a:rPr lang="en-AU" dirty="0"/>
              <a:t>After hours beamline/user assistance</a:t>
            </a:r>
          </a:p>
          <a:p>
            <a:r>
              <a:rPr lang="en-AU" dirty="0"/>
              <a:t>Fulfill a number of mandatory WHS requirements:</a:t>
            </a:r>
          </a:p>
          <a:p>
            <a:pPr lvl="1"/>
            <a:r>
              <a:rPr lang="en-AU" dirty="0"/>
              <a:t>Building Wardens (emergency response, evacuations, etc…)</a:t>
            </a:r>
          </a:p>
          <a:p>
            <a:pPr lvl="1"/>
            <a:r>
              <a:rPr lang="en-AU" dirty="0"/>
              <a:t>First Aid</a:t>
            </a:r>
          </a:p>
          <a:p>
            <a:r>
              <a:rPr lang="en-AU" dirty="0"/>
              <a:t>And regulatory requirements:</a:t>
            </a:r>
          </a:p>
          <a:p>
            <a:pPr lvl="1"/>
            <a:r>
              <a:rPr lang="en-AU" dirty="0"/>
              <a:t>Radiation Worker Trained</a:t>
            </a:r>
          </a:p>
        </p:txBody>
      </p:sp>
      <p:sp>
        <p:nvSpPr>
          <p:cNvPr id="5" name="Rectangle 4">
            <a:extLst>
              <a:ext uri="{FF2B5EF4-FFF2-40B4-BE49-F238E27FC236}">
                <a16:creationId xmlns:a16="http://schemas.microsoft.com/office/drawing/2014/main" id="{E3103C4A-089A-084F-99D9-F3C83178000B}"/>
              </a:ext>
            </a:extLst>
          </p:cNvPr>
          <p:cNvSpPr/>
          <p:nvPr/>
        </p:nvSpPr>
        <p:spPr>
          <a:xfrm>
            <a:off x="411183" y="1490072"/>
            <a:ext cx="678426" cy="58993"/>
          </a:xfrm>
          <a:prstGeom prst="rect">
            <a:avLst/>
          </a:prstGeom>
          <a:solidFill>
            <a:srgbClr val="47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628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2B4C-53DB-9F44-82F9-73D216DF0179}"/>
              </a:ext>
            </a:extLst>
          </p:cNvPr>
          <p:cNvSpPr>
            <a:spLocks noGrp="1"/>
          </p:cNvSpPr>
          <p:nvPr>
            <p:ph type="title"/>
          </p:nvPr>
        </p:nvSpPr>
        <p:spPr/>
        <p:txBody>
          <a:bodyPr/>
          <a:lstStyle/>
          <a:p>
            <a:r>
              <a:rPr lang="en-AU" dirty="0"/>
              <a:t>The First Wave: March 2020 - May 2020</a:t>
            </a:r>
            <a:br>
              <a:rPr lang="en-AU" dirty="0"/>
            </a:br>
            <a:endParaRPr lang="en-US" dirty="0"/>
          </a:p>
        </p:txBody>
      </p:sp>
      <p:sp>
        <p:nvSpPr>
          <p:cNvPr id="5" name="Text Placeholder 4">
            <a:extLst>
              <a:ext uri="{FF2B5EF4-FFF2-40B4-BE49-F238E27FC236}">
                <a16:creationId xmlns:a16="http://schemas.microsoft.com/office/drawing/2014/main" id="{00117D0D-9EB6-43AB-BE5B-C335BF1DA954}"/>
              </a:ext>
            </a:extLst>
          </p:cNvPr>
          <p:cNvSpPr>
            <a:spLocks noGrp="1"/>
          </p:cNvSpPr>
          <p:nvPr>
            <p:ph type="body" idx="1"/>
          </p:nvPr>
        </p:nvSpPr>
        <p:spPr/>
        <p:txBody>
          <a:bodyPr/>
          <a:lstStyle/>
          <a:p>
            <a:endParaRPr lang="en-AU"/>
          </a:p>
        </p:txBody>
      </p:sp>
    </p:spTree>
    <p:extLst>
      <p:ext uri="{BB962C8B-B14F-4D97-AF65-F5344CB8AC3E}">
        <p14:creationId xmlns:p14="http://schemas.microsoft.com/office/powerpoint/2010/main" val="83073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12CE9-201C-4067-9F86-56FE39FE69A2}"/>
              </a:ext>
            </a:extLst>
          </p:cNvPr>
          <p:cNvSpPr>
            <a:spLocks noGrp="1"/>
          </p:cNvSpPr>
          <p:nvPr>
            <p:ph type="title"/>
          </p:nvPr>
        </p:nvSpPr>
        <p:spPr>
          <a:xfrm>
            <a:off x="277826" y="91758"/>
            <a:ext cx="11304574" cy="1143000"/>
          </a:xfrm>
        </p:spPr>
        <p:txBody>
          <a:bodyPr vert="horz" lIns="91440" tIns="45720" rIns="91440" bIns="45720" rtlCol="0" anchor="b">
            <a:normAutofit fontScale="90000"/>
          </a:bodyPr>
          <a:lstStyle/>
          <a:p>
            <a:br>
              <a:rPr lang="en-AU" sz="2400" dirty="0"/>
            </a:br>
            <a:r>
              <a:rPr lang="en-AU" dirty="0"/>
              <a:t>Before Lockdown - Pandemic Rules for Operators</a:t>
            </a:r>
          </a:p>
        </p:txBody>
      </p:sp>
      <p:sp>
        <p:nvSpPr>
          <p:cNvPr id="4" name="Content Placeholder 2">
            <a:extLst>
              <a:ext uri="{FF2B5EF4-FFF2-40B4-BE49-F238E27FC236}">
                <a16:creationId xmlns:a16="http://schemas.microsoft.com/office/drawing/2014/main" id="{26F1BB1C-28F1-4848-A280-792E88E87583}"/>
              </a:ext>
            </a:extLst>
          </p:cNvPr>
          <p:cNvSpPr txBox="1">
            <a:spLocks/>
          </p:cNvSpPr>
          <p:nvPr/>
        </p:nvSpPr>
        <p:spPr>
          <a:xfrm>
            <a:off x="5930113" y="1506071"/>
            <a:ext cx="483205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spc="-50" baseline="0">
                <a:solidFill>
                  <a:schemeClr val="accent3">
                    <a:lumMod val="20000"/>
                    <a:lumOff val="80000"/>
                  </a:schemeClr>
                </a:solidFill>
                <a:latin typeface="Fira Sans" panose="020B060402020202020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spc="-50" baseline="0">
                <a:solidFill>
                  <a:schemeClr val="accent3">
                    <a:lumMod val="20000"/>
                    <a:lumOff val="80000"/>
                  </a:schemeClr>
                </a:solidFill>
                <a:latin typeface="Fira Sans" panose="020B060402020202020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spc="-50" baseline="0">
                <a:solidFill>
                  <a:schemeClr val="accent3">
                    <a:lumMod val="20000"/>
                    <a:lumOff val="80000"/>
                  </a:schemeClr>
                </a:solidFill>
                <a:latin typeface="Fira Sans" panose="020B060402020202020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AU" dirty="0"/>
          </a:p>
        </p:txBody>
      </p:sp>
      <p:pic>
        <p:nvPicPr>
          <p:cNvPr id="9" name="Content Placeholder 8" descr="Graphical user interface, application&#10;&#10;Description automatically generated">
            <a:extLst>
              <a:ext uri="{FF2B5EF4-FFF2-40B4-BE49-F238E27FC236}">
                <a16:creationId xmlns:a16="http://schemas.microsoft.com/office/drawing/2014/main" id="{29E0329E-22CA-4D2A-9A95-C1748EB06156}"/>
              </a:ext>
            </a:extLst>
          </p:cNvPr>
          <p:cNvPicPr>
            <a:picLocks noGrp="1" noChangeAspect="1"/>
          </p:cNvPicPr>
          <p:nvPr>
            <p:ph sz="half" idx="1"/>
          </p:nvPr>
        </p:nvPicPr>
        <p:blipFill>
          <a:blip r:embed="rId3"/>
          <a:stretch>
            <a:fillRect/>
          </a:stretch>
        </p:blipFill>
        <p:spPr>
          <a:xfrm>
            <a:off x="175674" y="1671266"/>
            <a:ext cx="4308649" cy="3229507"/>
          </a:xfrm>
        </p:spPr>
      </p:pic>
      <p:sp>
        <p:nvSpPr>
          <p:cNvPr id="12" name="Content Placeholder 2">
            <a:extLst>
              <a:ext uri="{FF2B5EF4-FFF2-40B4-BE49-F238E27FC236}">
                <a16:creationId xmlns:a16="http://schemas.microsoft.com/office/drawing/2014/main" id="{614C14AA-053C-477B-94EE-B669BA7D3207}"/>
              </a:ext>
            </a:extLst>
          </p:cNvPr>
          <p:cNvSpPr txBox="1">
            <a:spLocks/>
          </p:cNvSpPr>
          <p:nvPr/>
        </p:nvSpPr>
        <p:spPr>
          <a:xfrm>
            <a:off x="4237744" y="1667036"/>
            <a:ext cx="4585758" cy="4045395"/>
          </a:xfrm>
          <a:prstGeom prst="rect">
            <a:avLst/>
          </a:prstGeom>
        </p:spPr>
        <p:txBody>
          <a:bodyPr vert="horz" lIns="91440" tIns="45720" rIns="91440" bIns="45720" rtlCol="0">
            <a:normAutofit fontScale="92500" lnSpcReduction="20000"/>
          </a:bodyPr>
          <a:lstStyle>
            <a:lvl1pPr marL="268288" indent="-268288" algn="l" defTabSz="914400" rtl="0" eaLnBrk="1" latinLnBrk="0" hangingPunct="1">
              <a:spcBef>
                <a:spcPct val="20000"/>
              </a:spcBef>
              <a:buClr>
                <a:srgbClr val="47B8B2"/>
              </a:buClr>
              <a:buFont typeface="Wingdings" panose="05000000000000000000" pitchFamily="2" charset="2"/>
              <a:buChar char="§"/>
              <a:defRPr sz="2800" kern="1200" spc="-50" baseline="0">
                <a:solidFill>
                  <a:schemeClr val="tx1"/>
                </a:solidFill>
                <a:latin typeface="Fira Sans" panose="020B0604020202020204" charset="0"/>
                <a:ea typeface="+mn-ea"/>
                <a:cs typeface="+mn-cs"/>
              </a:defRPr>
            </a:lvl1pPr>
            <a:lvl2pPr marL="742950" indent="-285750" algn="l" defTabSz="914400" rtl="0" eaLnBrk="1" latinLnBrk="0" hangingPunct="1">
              <a:spcBef>
                <a:spcPct val="20000"/>
              </a:spcBef>
              <a:buClr>
                <a:schemeClr val="tx1">
                  <a:lumMod val="50000"/>
                  <a:lumOff val="50000"/>
                </a:schemeClr>
              </a:buClr>
              <a:buFont typeface="Wingdings" panose="05000000000000000000" pitchFamily="2" charset="2"/>
              <a:buChar char="§"/>
              <a:defRPr sz="2400" kern="1200" spc="-50" baseline="0">
                <a:solidFill>
                  <a:schemeClr val="tx1"/>
                </a:solidFill>
                <a:latin typeface="Fira Sans" panose="020B0604020202020204" charset="0"/>
                <a:ea typeface="+mn-ea"/>
                <a:cs typeface="+mn-cs"/>
              </a:defRPr>
            </a:lvl2pPr>
            <a:lvl3pPr marL="1143000" indent="-228600" algn="l" defTabSz="914400" rtl="0" eaLnBrk="1" latinLnBrk="0" hangingPunct="1">
              <a:spcBef>
                <a:spcPct val="20000"/>
              </a:spcBef>
              <a:buClr>
                <a:schemeClr val="tx1">
                  <a:lumMod val="50000"/>
                  <a:lumOff val="50000"/>
                </a:schemeClr>
              </a:buClr>
              <a:buFont typeface="Fira Sans" panose="020B0604020202020204" charset="0"/>
              <a:buChar char="›"/>
              <a:defRPr sz="2000" kern="1200" spc="-50" baseline="0">
                <a:solidFill>
                  <a:schemeClr val="tx1"/>
                </a:solidFill>
                <a:latin typeface="Fira Sans" panose="020B0604020202020204" charset="0"/>
                <a:ea typeface="+mn-ea"/>
                <a:cs typeface="+mn-cs"/>
              </a:defRPr>
            </a:lvl3pPr>
            <a:lvl4pPr marL="16002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1800" kern="1200" spc="-50" baseline="0">
                <a:solidFill>
                  <a:schemeClr val="tx1"/>
                </a:solidFill>
                <a:latin typeface="Fira Sans" panose="020B0604020202020204" charset="0"/>
                <a:ea typeface="+mn-ea"/>
                <a:cs typeface="+mn-cs"/>
              </a:defRPr>
            </a:lvl4pPr>
            <a:lvl5pPr marL="1971675" indent="-142875" algn="l" defTabSz="914400" rtl="0" eaLnBrk="1" latinLnBrk="0" hangingPunct="1">
              <a:spcBef>
                <a:spcPct val="20000"/>
              </a:spcBef>
              <a:buClr>
                <a:schemeClr val="tx1">
                  <a:lumMod val="50000"/>
                  <a:lumOff val="50000"/>
                </a:schemeClr>
              </a:buClr>
              <a:buFont typeface="Arial" panose="020B0604020202020204" pitchFamily="34" charset="0"/>
              <a:buChar char="­"/>
              <a:defRPr sz="1800" kern="1200" spc="-50" baseline="0">
                <a:solidFill>
                  <a:schemeClr val="tx1"/>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AU" dirty="0"/>
              <a:t>In General:</a:t>
            </a:r>
          </a:p>
          <a:p>
            <a:pPr lvl="1"/>
            <a:r>
              <a:rPr lang="en-AU" sz="2800" dirty="0"/>
              <a:t>Social distancing</a:t>
            </a:r>
          </a:p>
          <a:p>
            <a:pPr lvl="1"/>
            <a:r>
              <a:rPr lang="en-AU" sz="2800" dirty="0"/>
              <a:t>Contact tracing</a:t>
            </a:r>
          </a:p>
          <a:p>
            <a:pPr lvl="1"/>
            <a:r>
              <a:rPr lang="en-AU" sz="2800" dirty="0"/>
              <a:t>Non-ops restricted from the control room</a:t>
            </a:r>
          </a:p>
          <a:p>
            <a:pPr lvl="2"/>
            <a:r>
              <a:rPr lang="en-AU" sz="2400" dirty="0"/>
              <a:t>Limit based on government advice</a:t>
            </a:r>
          </a:p>
          <a:p>
            <a:pPr lvl="1"/>
            <a:r>
              <a:rPr lang="en-AU" sz="2800" dirty="0"/>
              <a:t>1 operator in the control room</a:t>
            </a:r>
          </a:p>
          <a:p>
            <a:pPr lvl="1"/>
            <a:r>
              <a:rPr lang="en-AU" sz="2800" dirty="0"/>
              <a:t>1 workstation for your shift</a:t>
            </a:r>
          </a:p>
        </p:txBody>
      </p:sp>
      <p:sp>
        <p:nvSpPr>
          <p:cNvPr id="17" name="TextBox 16">
            <a:extLst>
              <a:ext uri="{FF2B5EF4-FFF2-40B4-BE49-F238E27FC236}">
                <a16:creationId xmlns:a16="http://schemas.microsoft.com/office/drawing/2014/main" id="{F597F410-8251-4FCA-A022-023BFAF4A2F2}"/>
              </a:ext>
            </a:extLst>
          </p:cNvPr>
          <p:cNvSpPr txBox="1"/>
          <p:nvPr/>
        </p:nvSpPr>
        <p:spPr>
          <a:xfrm>
            <a:off x="175674" y="5002068"/>
            <a:ext cx="4308649" cy="369332"/>
          </a:xfrm>
          <a:prstGeom prst="rect">
            <a:avLst/>
          </a:prstGeom>
          <a:noFill/>
        </p:spPr>
        <p:txBody>
          <a:bodyPr wrap="square" rtlCol="0">
            <a:spAutoFit/>
          </a:bodyPr>
          <a:lstStyle/>
          <a:p>
            <a:pPr algn="ctr"/>
            <a:r>
              <a:rPr lang="en-AU" dirty="0"/>
              <a:t>Picture from March 2020</a:t>
            </a:r>
          </a:p>
        </p:txBody>
      </p:sp>
      <p:sp>
        <p:nvSpPr>
          <p:cNvPr id="18" name="Content Placeholder 2">
            <a:extLst>
              <a:ext uri="{FF2B5EF4-FFF2-40B4-BE49-F238E27FC236}">
                <a16:creationId xmlns:a16="http://schemas.microsoft.com/office/drawing/2014/main" id="{F360EDBB-ADC2-4C8B-99D9-DBECF4FB82DB}"/>
              </a:ext>
            </a:extLst>
          </p:cNvPr>
          <p:cNvSpPr txBox="1">
            <a:spLocks/>
          </p:cNvSpPr>
          <p:nvPr/>
        </p:nvSpPr>
        <p:spPr>
          <a:xfrm>
            <a:off x="8323269" y="1667036"/>
            <a:ext cx="3998972" cy="3233737"/>
          </a:xfrm>
          <a:prstGeom prst="rect">
            <a:avLst/>
          </a:prstGeom>
        </p:spPr>
        <p:txBody>
          <a:bodyPr vert="horz" lIns="91440" tIns="45720" rIns="91440" bIns="45720" rtlCol="0">
            <a:normAutofit/>
          </a:bodyPr>
          <a:lstStyle>
            <a:lvl1pPr marL="268288" indent="-268288" algn="l" defTabSz="914400" rtl="0" eaLnBrk="1" latinLnBrk="0" hangingPunct="1">
              <a:spcBef>
                <a:spcPct val="20000"/>
              </a:spcBef>
              <a:buClr>
                <a:srgbClr val="47B8B2"/>
              </a:buClr>
              <a:buFont typeface="Wingdings" panose="05000000000000000000" pitchFamily="2" charset="2"/>
              <a:buChar char="§"/>
              <a:defRPr sz="2800" kern="1200" spc="-50" baseline="0">
                <a:solidFill>
                  <a:schemeClr val="tx1"/>
                </a:solidFill>
                <a:latin typeface="Fira Sans" panose="020B0604020202020204" charset="0"/>
                <a:ea typeface="+mn-ea"/>
                <a:cs typeface="+mn-cs"/>
              </a:defRPr>
            </a:lvl1pPr>
            <a:lvl2pPr marL="742950" indent="-285750" algn="l" defTabSz="914400" rtl="0" eaLnBrk="1" latinLnBrk="0" hangingPunct="1">
              <a:spcBef>
                <a:spcPct val="20000"/>
              </a:spcBef>
              <a:buClr>
                <a:schemeClr val="tx1">
                  <a:lumMod val="50000"/>
                  <a:lumOff val="50000"/>
                </a:schemeClr>
              </a:buClr>
              <a:buFont typeface="Wingdings" panose="05000000000000000000" pitchFamily="2" charset="2"/>
              <a:buChar char="§"/>
              <a:defRPr sz="2400" kern="1200" spc="-50" baseline="0">
                <a:solidFill>
                  <a:schemeClr val="tx1"/>
                </a:solidFill>
                <a:latin typeface="Fira Sans" panose="020B0604020202020204" charset="0"/>
                <a:ea typeface="+mn-ea"/>
                <a:cs typeface="+mn-cs"/>
              </a:defRPr>
            </a:lvl2pPr>
            <a:lvl3pPr marL="1143000" indent="-228600" algn="l" defTabSz="914400" rtl="0" eaLnBrk="1" latinLnBrk="0" hangingPunct="1">
              <a:spcBef>
                <a:spcPct val="20000"/>
              </a:spcBef>
              <a:buClr>
                <a:schemeClr val="tx1">
                  <a:lumMod val="50000"/>
                  <a:lumOff val="50000"/>
                </a:schemeClr>
              </a:buClr>
              <a:buFont typeface="Fira Sans" panose="020B0604020202020204" charset="0"/>
              <a:buChar char="›"/>
              <a:defRPr sz="2000" kern="1200" spc="-50" baseline="0">
                <a:solidFill>
                  <a:schemeClr val="tx1"/>
                </a:solidFill>
                <a:latin typeface="Fira Sans" panose="020B0604020202020204" charset="0"/>
                <a:ea typeface="+mn-ea"/>
                <a:cs typeface="+mn-cs"/>
              </a:defRPr>
            </a:lvl3pPr>
            <a:lvl4pPr marL="16002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1800" kern="1200" spc="-50" baseline="0">
                <a:solidFill>
                  <a:schemeClr val="tx1"/>
                </a:solidFill>
                <a:latin typeface="Fira Sans" panose="020B0604020202020204" charset="0"/>
                <a:ea typeface="+mn-ea"/>
                <a:cs typeface="+mn-cs"/>
              </a:defRPr>
            </a:lvl4pPr>
            <a:lvl5pPr marL="1971675" indent="-142875" algn="l" defTabSz="914400" rtl="0" eaLnBrk="1" latinLnBrk="0" hangingPunct="1">
              <a:spcBef>
                <a:spcPct val="20000"/>
              </a:spcBef>
              <a:buClr>
                <a:schemeClr val="tx1">
                  <a:lumMod val="50000"/>
                  <a:lumOff val="50000"/>
                </a:schemeClr>
              </a:buClr>
              <a:buFont typeface="Arial" panose="020B0604020202020204" pitchFamily="34" charset="0"/>
              <a:buChar char="­"/>
              <a:defRPr sz="1800" kern="1200" spc="-50" baseline="0">
                <a:solidFill>
                  <a:schemeClr val="tx1"/>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AU" sz="2600" dirty="0"/>
              <a:t>On Beamline Callouts</a:t>
            </a:r>
            <a:r>
              <a:rPr lang="en-AU" dirty="0"/>
              <a:t>:</a:t>
            </a:r>
          </a:p>
          <a:p>
            <a:pPr lvl="1"/>
            <a:r>
              <a:rPr lang="en-AU" sz="2600" dirty="0"/>
              <a:t>Contact tracing</a:t>
            </a:r>
          </a:p>
          <a:p>
            <a:pPr lvl="1"/>
            <a:r>
              <a:rPr lang="en-AU" sz="2600" dirty="0"/>
              <a:t>Users wait outside cabins</a:t>
            </a:r>
          </a:p>
          <a:p>
            <a:pPr lvl="1"/>
            <a:r>
              <a:rPr lang="en-AU" sz="2600" dirty="0"/>
              <a:t>Mandatory PPE</a:t>
            </a:r>
          </a:p>
          <a:p>
            <a:pPr lvl="1"/>
            <a:r>
              <a:rPr lang="en-AU" sz="2600" dirty="0"/>
              <a:t>1 operator per callout</a:t>
            </a:r>
          </a:p>
          <a:p>
            <a:pPr lvl="1"/>
            <a:endParaRPr lang="en-AU" sz="2800" dirty="0"/>
          </a:p>
        </p:txBody>
      </p:sp>
    </p:spTree>
    <p:extLst>
      <p:ext uri="{BB962C8B-B14F-4D97-AF65-F5344CB8AC3E}">
        <p14:creationId xmlns:p14="http://schemas.microsoft.com/office/powerpoint/2010/main" val="41557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2303EA5-077D-475C-9F5C-75ED38C81C48}"/>
              </a:ext>
            </a:extLst>
          </p:cNvPr>
          <p:cNvSpPr>
            <a:spLocks noGrp="1"/>
          </p:cNvSpPr>
          <p:nvPr>
            <p:ph type="title"/>
          </p:nvPr>
        </p:nvSpPr>
        <p:spPr>
          <a:xfrm>
            <a:off x="277826" y="91758"/>
            <a:ext cx="11304574" cy="1143000"/>
          </a:xfrm>
        </p:spPr>
        <p:txBody>
          <a:bodyPr>
            <a:normAutofit fontScale="90000"/>
          </a:bodyPr>
          <a:lstStyle/>
          <a:p>
            <a:r>
              <a:rPr lang="en-US" dirty="0"/>
              <a:t>Daily New Cases in Victoria: 01/03-31/05</a:t>
            </a:r>
          </a:p>
        </p:txBody>
      </p:sp>
      <p:graphicFrame>
        <p:nvGraphicFramePr>
          <p:cNvPr id="8" name="Chart 7">
            <a:extLst>
              <a:ext uri="{FF2B5EF4-FFF2-40B4-BE49-F238E27FC236}">
                <a16:creationId xmlns:a16="http://schemas.microsoft.com/office/drawing/2014/main" id="{246D967A-2462-4C5E-BCED-021CCAD406D4}"/>
              </a:ext>
            </a:extLst>
          </p:cNvPr>
          <p:cNvGraphicFramePr>
            <a:graphicFrameLocks/>
          </p:cNvGraphicFramePr>
          <p:nvPr>
            <p:extLst>
              <p:ext uri="{D42A27DB-BD31-4B8C-83A1-F6EECF244321}">
                <p14:modId xmlns:p14="http://schemas.microsoft.com/office/powerpoint/2010/main" val="2289017381"/>
              </p:ext>
            </p:extLst>
          </p:nvPr>
        </p:nvGraphicFramePr>
        <p:xfrm>
          <a:off x="198845" y="1234757"/>
          <a:ext cx="12107790" cy="4847543"/>
        </p:xfrm>
        <a:graphic>
          <a:graphicData uri="http://schemas.openxmlformats.org/drawingml/2006/chart">
            <c:chart xmlns:c="http://schemas.openxmlformats.org/drawingml/2006/chart" xmlns:r="http://schemas.openxmlformats.org/officeDocument/2006/relationships" r:id="rId3"/>
          </a:graphicData>
        </a:graphic>
      </p:graphicFrame>
      <p:sp>
        <p:nvSpPr>
          <p:cNvPr id="9" name="Arrow: Down 8">
            <a:extLst>
              <a:ext uri="{FF2B5EF4-FFF2-40B4-BE49-F238E27FC236}">
                <a16:creationId xmlns:a16="http://schemas.microsoft.com/office/drawing/2014/main" id="{A84F226C-595B-4307-9105-D83787079138}"/>
              </a:ext>
            </a:extLst>
          </p:cNvPr>
          <p:cNvSpPr/>
          <p:nvPr/>
        </p:nvSpPr>
        <p:spPr>
          <a:xfrm rot="10800000">
            <a:off x="3087384" y="5273920"/>
            <a:ext cx="898990" cy="11429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589E0262-96FB-40EE-A2D2-E8E63564787B}"/>
              </a:ext>
            </a:extLst>
          </p:cNvPr>
          <p:cNvSpPr txBox="1"/>
          <p:nvPr/>
        </p:nvSpPr>
        <p:spPr>
          <a:xfrm>
            <a:off x="4161034" y="6047588"/>
            <a:ext cx="3030876" cy="369332"/>
          </a:xfrm>
          <a:prstGeom prst="rect">
            <a:avLst/>
          </a:prstGeom>
          <a:noFill/>
        </p:spPr>
        <p:txBody>
          <a:bodyPr wrap="square" rtlCol="0">
            <a:spAutoFit/>
          </a:bodyPr>
          <a:lstStyle/>
          <a:p>
            <a:r>
              <a:rPr lang="en-AU" dirty="0"/>
              <a:t>Restrictions implemented</a:t>
            </a:r>
          </a:p>
        </p:txBody>
      </p:sp>
      <p:sp>
        <p:nvSpPr>
          <p:cNvPr id="2" name="TextBox 1">
            <a:extLst>
              <a:ext uri="{FF2B5EF4-FFF2-40B4-BE49-F238E27FC236}">
                <a16:creationId xmlns:a16="http://schemas.microsoft.com/office/drawing/2014/main" id="{5F793FFB-CE29-4889-8CDD-C40B13ADA470}"/>
              </a:ext>
            </a:extLst>
          </p:cNvPr>
          <p:cNvSpPr txBox="1"/>
          <p:nvPr/>
        </p:nvSpPr>
        <p:spPr>
          <a:xfrm>
            <a:off x="297952" y="6113392"/>
            <a:ext cx="2712376" cy="369332"/>
          </a:xfrm>
          <a:prstGeom prst="rect">
            <a:avLst/>
          </a:prstGeom>
          <a:noFill/>
        </p:spPr>
        <p:txBody>
          <a:bodyPr wrap="square" rtlCol="0">
            <a:spAutoFit/>
          </a:bodyPr>
          <a:lstStyle/>
          <a:p>
            <a:r>
              <a:rPr lang="en-AU" dirty="0"/>
              <a:t>Source: Victoria DHHS</a:t>
            </a:r>
          </a:p>
        </p:txBody>
      </p:sp>
    </p:spTree>
    <p:extLst>
      <p:ext uri="{BB962C8B-B14F-4D97-AF65-F5344CB8AC3E}">
        <p14:creationId xmlns:p14="http://schemas.microsoft.com/office/powerpoint/2010/main" val="330863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F76FA-DA44-46C7-BA00-42F0948D34FC}"/>
              </a:ext>
            </a:extLst>
          </p:cNvPr>
          <p:cNvSpPr>
            <a:spLocks noGrp="1"/>
          </p:cNvSpPr>
          <p:nvPr>
            <p:ph type="title"/>
          </p:nvPr>
        </p:nvSpPr>
        <p:spPr>
          <a:xfrm>
            <a:off x="277826" y="91758"/>
            <a:ext cx="11304574" cy="1143000"/>
          </a:xfrm>
        </p:spPr>
        <p:txBody>
          <a:bodyPr vert="horz" lIns="91440" tIns="45720" rIns="91440" bIns="45720" rtlCol="0" anchor="b">
            <a:normAutofit/>
          </a:bodyPr>
          <a:lstStyle/>
          <a:p>
            <a:r>
              <a:rPr lang="en-AU" dirty="0"/>
              <a:t>1st Wave Lockdown Restrictions</a:t>
            </a:r>
          </a:p>
        </p:txBody>
      </p:sp>
      <p:sp>
        <p:nvSpPr>
          <p:cNvPr id="4" name="Content Placeholder 2">
            <a:extLst>
              <a:ext uri="{FF2B5EF4-FFF2-40B4-BE49-F238E27FC236}">
                <a16:creationId xmlns:a16="http://schemas.microsoft.com/office/drawing/2014/main" id="{6ACEE9CF-5823-43F3-BDFA-9E6E42405CE9}"/>
              </a:ext>
            </a:extLst>
          </p:cNvPr>
          <p:cNvSpPr txBox="1">
            <a:spLocks/>
          </p:cNvSpPr>
          <p:nvPr/>
        </p:nvSpPr>
        <p:spPr>
          <a:xfrm>
            <a:off x="6215605" y="1234759"/>
            <a:ext cx="5698569" cy="512494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spc="-50" baseline="0">
                <a:solidFill>
                  <a:schemeClr val="accent3">
                    <a:lumMod val="20000"/>
                    <a:lumOff val="80000"/>
                  </a:schemeClr>
                </a:solidFill>
                <a:latin typeface="Fira Sans" panose="020B060402020202020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spc="-50" baseline="0">
                <a:solidFill>
                  <a:schemeClr val="accent3">
                    <a:lumMod val="20000"/>
                    <a:lumOff val="80000"/>
                  </a:schemeClr>
                </a:solidFill>
                <a:latin typeface="Fira Sans" panose="020B060402020202020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spc="-50" baseline="0">
                <a:solidFill>
                  <a:schemeClr val="accent3">
                    <a:lumMod val="20000"/>
                    <a:lumOff val="80000"/>
                  </a:schemeClr>
                </a:solidFill>
                <a:latin typeface="Fira Sans" panose="020B060402020202020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2800" dirty="0">
                <a:solidFill>
                  <a:schemeClr val="tx1"/>
                </a:solidFill>
              </a:rPr>
              <a:t>AS operates “on demand” for the first time in history</a:t>
            </a:r>
          </a:p>
          <a:p>
            <a:pPr lvl="1"/>
            <a:r>
              <a:rPr lang="en-AU" dirty="0">
                <a:solidFill>
                  <a:schemeClr val="tx1"/>
                </a:solidFill>
              </a:rPr>
              <a:t>Short notice (&lt;24 hours) flexibility required</a:t>
            </a:r>
          </a:p>
          <a:p>
            <a:pPr lvl="1"/>
            <a:r>
              <a:rPr lang="en-AU" dirty="0">
                <a:solidFill>
                  <a:schemeClr val="tx1"/>
                </a:solidFill>
              </a:rPr>
              <a:t>Deliver only 104 hours of user beam out of 680 originally scheduled (</a:t>
            </a:r>
            <a:r>
              <a:rPr lang="en-AU" b="1" dirty="0">
                <a:solidFill>
                  <a:schemeClr val="tx1"/>
                </a:solidFill>
              </a:rPr>
              <a:t>15%</a:t>
            </a:r>
            <a:r>
              <a:rPr lang="en-AU" dirty="0">
                <a:solidFill>
                  <a:schemeClr val="tx1"/>
                </a:solidFill>
              </a:rPr>
              <a:t>)</a:t>
            </a:r>
          </a:p>
          <a:p>
            <a:pPr lvl="1"/>
            <a:r>
              <a:rPr lang="en-AU" dirty="0">
                <a:solidFill>
                  <a:schemeClr val="tx1"/>
                </a:solidFill>
              </a:rPr>
              <a:t>Most staff (&gt;2/3) work from home</a:t>
            </a:r>
          </a:p>
          <a:p>
            <a:pPr lvl="1"/>
            <a:r>
              <a:rPr lang="en-AU" dirty="0">
                <a:solidFill>
                  <a:schemeClr val="tx1"/>
                </a:solidFill>
              </a:rPr>
              <a:t>Ops </a:t>
            </a:r>
            <a:r>
              <a:rPr lang="en-AU" b="1" dirty="0">
                <a:solidFill>
                  <a:schemeClr val="tx1"/>
                </a:solidFill>
              </a:rPr>
              <a:t>work from home </a:t>
            </a:r>
            <a:r>
              <a:rPr lang="en-AU" dirty="0">
                <a:solidFill>
                  <a:schemeClr val="tx1"/>
                </a:solidFill>
              </a:rPr>
              <a:t>when no beam required</a:t>
            </a:r>
          </a:p>
        </p:txBody>
      </p:sp>
      <p:sp>
        <p:nvSpPr>
          <p:cNvPr id="5" name="Freeform: Shape 4">
            <a:extLst>
              <a:ext uri="{FF2B5EF4-FFF2-40B4-BE49-F238E27FC236}">
                <a16:creationId xmlns:a16="http://schemas.microsoft.com/office/drawing/2014/main" id="{B80B1346-5331-4F2F-82B3-F39039F1974C}"/>
              </a:ext>
            </a:extLst>
          </p:cNvPr>
          <p:cNvSpPr/>
          <p:nvPr/>
        </p:nvSpPr>
        <p:spPr>
          <a:xfrm>
            <a:off x="277853" y="2013880"/>
            <a:ext cx="2774636" cy="974876"/>
          </a:xfrm>
          <a:custGeom>
            <a:avLst/>
            <a:gdLst>
              <a:gd name="connsiteX0" fmla="*/ 0 w 2774636"/>
              <a:gd name="connsiteY0" fmla="*/ 0 h 974876"/>
              <a:gd name="connsiteX1" fmla="*/ 2774636 w 2774636"/>
              <a:gd name="connsiteY1" fmla="*/ 0 h 974876"/>
              <a:gd name="connsiteX2" fmla="*/ 2774636 w 2774636"/>
              <a:gd name="connsiteY2" fmla="*/ 974876 h 974876"/>
              <a:gd name="connsiteX3" fmla="*/ 0 w 2774636"/>
              <a:gd name="connsiteY3" fmla="*/ 974876 h 974876"/>
              <a:gd name="connsiteX4" fmla="*/ 0 w 2774636"/>
              <a:gd name="connsiteY4" fmla="*/ 0 h 97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636" h="974876">
                <a:moveTo>
                  <a:pt x="0" y="0"/>
                </a:moveTo>
                <a:lnTo>
                  <a:pt x="2774636" y="0"/>
                </a:lnTo>
                <a:lnTo>
                  <a:pt x="2774636" y="974876"/>
                </a:lnTo>
                <a:lnTo>
                  <a:pt x="0" y="974876"/>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AU" sz="2700" kern="1200" baseline="0" dirty="0"/>
              <a:t>AS allowed to operate for:</a:t>
            </a:r>
            <a:endParaRPr lang="en-US" sz="2700" kern="1200" dirty="0"/>
          </a:p>
        </p:txBody>
      </p:sp>
      <p:sp>
        <p:nvSpPr>
          <p:cNvPr id="7" name="Freeform: Shape 6">
            <a:extLst>
              <a:ext uri="{FF2B5EF4-FFF2-40B4-BE49-F238E27FC236}">
                <a16:creationId xmlns:a16="http://schemas.microsoft.com/office/drawing/2014/main" id="{8C094684-F22A-4934-BB36-C12F013E9300}"/>
              </a:ext>
            </a:extLst>
          </p:cNvPr>
          <p:cNvSpPr/>
          <p:nvPr/>
        </p:nvSpPr>
        <p:spPr>
          <a:xfrm>
            <a:off x="277853" y="2988756"/>
            <a:ext cx="2774636" cy="2723726"/>
          </a:xfrm>
          <a:custGeom>
            <a:avLst/>
            <a:gdLst>
              <a:gd name="connsiteX0" fmla="*/ 0 w 2774636"/>
              <a:gd name="connsiteY0" fmla="*/ 0 h 2723726"/>
              <a:gd name="connsiteX1" fmla="*/ 2774636 w 2774636"/>
              <a:gd name="connsiteY1" fmla="*/ 0 h 2723726"/>
              <a:gd name="connsiteX2" fmla="*/ 2774636 w 2774636"/>
              <a:gd name="connsiteY2" fmla="*/ 2723726 h 2723726"/>
              <a:gd name="connsiteX3" fmla="*/ 0 w 2774636"/>
              <a:gd name="connsiteY3" fmla="*/ 2723726 h 2723726"/>
              <a:gd name="connsiteX4" fmla="*/ 0 w 2774636"/>
              <a:gd name="connsiteY4" fmla="*/ 0 h 272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636" h="2723726">
                <a:moveTo>
                  <a:pt x="0" y="0"/>
                </a:moveTo>
                <a:lnTo>
                  <a:pt x="2774636" y="0"/>
                </a:lnTo>
                <a:lnTo>
                  <a:pt x="2774636" y="2723726"/>
                </a:lnTo>
                <a:lnTo>
                  <a:pt x="0" y="2723726"/>
                </a:lnTo>
                <a:lnTo>
                  <a:pt x="0" y="0"/>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AU" sz="2700" kern="1200" baseline="0" dirty="0"/>
              <a:t>Covid Research </a:t>
            </a:r>
            <a:endParaRPr lang="en-US" sz="2700" kern="1200" dirty="0"/>
          </a:p>
          <a:p>
            <a:pPr marL="228600" lvl="1" indent="-228600" algn="l" defTabSz="1200150">
              <a:lnSpc>
                <a:spcPct val="90000"/>
              </a:lnSpc>
              <a:spcBef>
                <a:spcPct val="0"/>
              </a:spcBef>
              <a:spcAft>
                <a:spcPct val="15000"/>
              </a:spcAft>
              <a:buChar char="•"/>
            </a:pPr>
            <a:r>
              <a:rPr lang="en-AU" sz="2700" kern="1200" baseline="0" dirty="0"/>
              <a:t>National Security</a:t>
            </a:r>
            <a:endParaRPr lang="en-US" sz="2700" kern="1200" dirty="0"/>
          </a:p>
        </p:txBody>
      </p:sp>
      <p:sp>
        <p:nvSpPr>
          <p:cNvPr id="8" name="Freeform: Shape 7">
            <a:extLst>
              <a:ext uri="{FF2B5EF4-FFF2-40B4-BE49-F238E27FC236}">
                <a16:creationId xmlns:a16="http://schemas.microsoft.com/office/drawing/2014/main" id="{ACE581B1-0CD0-41D3-8364-9AAE741DBEBB}"/>
              </a:ext>
            </a:extLst>
          </p:cNvPr>
          <p:cNvSpPr/>
          <p:nvPr/>
        </p:nvSpPr>
        <p:spPr>
          <a:xfrm>
            <a:off x="3440939" y="2013880"/>
            <a:ext cx="2774636" cy="974876"/>
          </a:xfrm>
          <a:custGeom>
            <a:avLst/>
            <a:gdLst>
              <a:gd name="connsiteX0" fmla="*/ 0 w 2774636"/>
              <a:gd name="connsiteY0" fmla="*/ 0 h 974876"/>
              <a:gd name="connsiteX1" fmla="*/ 2774636 w 2774636"/>
              <a:gd name="connsiteY1" fmla="*/ 0 h 974876"/>
              <a:gd name="connsiteX2" fmla="*/ 2774636 w 2774636"/>
              <a:gd name="connsiteY2" fmla="*/ 974876 h 974876"/>
              <a:gd name="connsiteX3" fmla="*/ 0 w 2774636"/>
              <a:gd name="connsiteY3" fmla="*/ 974876 h 974876"/>
              <a:gd name="connsiteX4" fmla="*/ 0 w 2774636"/>
              <a:gd name="connsiteY4" fmla="*/ 0 h 97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636" h="974876">
                <a:moveTo>
                  <a:pt x="0" y="0"/>
                </a:moveTo>
                <a:lnTo>
                  <a:pt x="2774636" y="0"/>
                </a:lnTo>
                <a:lnTo>
                  <a:pt x="2774636" y="974876"/>
                </a:lnTo>
                <a:lnTo>
                  <a:pt x="0" y="974876"/>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AU" sz="2700" kern="1200" baseline="0" dirty="0"/>
              <a:t>Workers allowed on site only for:</a:t>
            </a:r>
            <a:endParaRPr lang="en-US" sz="2700" kern="1200" dirty="0"/>
          </a:p>
        </p:txBody>
      </p:sp>
      <p:sp>
        <p:nvSpPr>
          <p:cNvPr id="9" name="Freeform: Shape 8">
            <a:extLst>
              <a:ext uri="{FF2B5EF4-FFF2-40B4-BE49-F238E27FC236}">
                <a16:creationId xmlns:a16="http://schemas.microsoft.com/office/drawing/2014/main" id="{F7906D58-3EFF-4CA2-A2AB-FF44673F9D49}"/>
              </a:ext>
            </a:extLst>
          </p:cNvPr>
          <p:cNvSpPr/>
          <p:nvPr/>
        </p:nvSpPr>
        <p:spPr>
          <a:xfrm>
            <a:off x="3440939" y="2988756"/>
            <a:ext cx="2774636" cy="2723726"/>
          </a:xfrm>
          <a:custGeom>
            <a:avLst/>
            <a:gdLst>
              <a:gd name="connsiteX0" fmla="*/ 0 w 2774636"/>
              <a:gd name="connsiteY0" fmla="*/ 0 h 2723726"/>
              <a:gd name="connsiteX1" fmla="*/ 2774636 w 2774636"/>
              <a:gd name="connsiteY1" fmla="*/ 0 h 2723726"/>
              <a:gd name="connsiteX2" fmla="*/ 2774636 w 2774636"/>
              <a:gd name="connsiteY2" fmla="*/ 2723726 h 2723726"/>
              <a:gd name="connsiteX3" fmla="*/ 0 w 2774636"/>
              <a:gd name="connsiteY3" fmla="*/ 2723726 h 2723726"/>
              <a:gd name="connsiteX4" fmla="*/ 0 w 2774636"/>
              <a:gd name="connsiteY4" fmla="*/ 0 h 272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636" h="2723726">
                <a:moveTo>
                  <a:pt x="0" y="0"/>
                </a:moveTo>
                <a:lnTo>
                  <a:pt x="2774636" y="0"/>
                </a:lnTo>
                <a:lnTo>
                  <a:pt x="2774636" y="2723726"/>
                </a:lnTo>
                <a:lnTo>
                  <a:pt x="0" y="2723726"/>
                </a:lnTo>
                <a:lnTo>
                  <a:pt x="0" y="0"/>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AU" sz="2700" kern="1200" baseline="0" dirty="0"/>
              <a:t>Work essential to safety or maintenance</a:t>
            </a:r>
            <a:endParaRPr lang="en-US" sz="2700" kern="1200" dirty="0"/>
          </a:p>
          <a:p>
            <a:pPr marL="228600" lvl="1" indent="-228600" algn="l" defTabSz="1200150">
              <a:lnSpc>
                <a:spcPct val="90000"/>
              </a:lnSpc>
              <a:spcBef>
                <a:spcPct val="0"/>
              </a:spcBef>
              <a:spcAft>
                <a:spcPct val="15000"/>
              </a:spcAft>
              <a:buChar char="•"/>
            </a:pPr>
            <a:r>
              <a:rPr lang="en-AU" sz="2700" kern="1200" baseline="0" dirty="0"/>
              <a:t>Supporting allowed research</a:t>
            </a:r>
            <a:endParaRPr lang="en-US" sz="2700" kern="1200" dirty="0"/>
          </a:p>
        </p:txBody>
      </p:sp>
    </p:spTree>
    <p:extLst>
      <p:ext uri="{BB962C8B-B14F-4D97-AF65-F5344CB8AC3E}">
        <p14:creationId xmlns:p14="http://schemas.microsoft.com/office/powerpoint/2010/main" val="137150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2016-4616-4445-BC04-75FB64D9836B}"/>
              </a:ext>
            </a:extLst>
          </p:cNvPr>
          <p:cNvSpPr>
            <a:spLocks noGrp="1"/>
          </p:cNvSpPr>
          <p:nvPr>
            <p:ph type="title"/>
          </p:nvPr>
        </p:nvSpPr>
        <p:spPr/>
        <p:txBody>
          <a:bodyPr/>
          <a:lstStyle/>
          <a:p>
            <a:r>
              <a:rPr lang="en-AU" dirty="0"/>
              <a:t>Ops Response</a:t>
            </a:r>
          </a:p>
        </p:txBody>
      </p:sp>
      <p:sp>
        <p:nvSpPr>
          <p:cNvPr id="3" name="Content Placeholder 2">
            <a:extLst>
              <a:ext uri="{FF2B5EF4-FFF2-40B4-BE49-F238E27FC236}">
                <a16:creationId xmlns:a16="http://schemas.microsoft.com/office/drawing/2014/main" id="{C6CAF640-A625-499F-BAA4-DD756DF250EC}"/>
              </a:ext>
            </a:extLst>
          </p:cNvPr>
          <p:cNvSpPr>
            <a:spLocks noGrp="1"/>
          </p:cNvSpPr>
          <p:nvPr>
            <p:ph idx="1"/>
          </p:nvPr>
        </p:nvSpPr>
        <p:spPr>
          <a:xfrm>
            <a:off x="277826" y="1600200"/>
            <a:ext cx="6051055" cy="4525963"/>
          </a:xfrm>
        </p:spPr>
        <p:txBody>
          <a:bodyPr>
            <a:normAutofit fontScale="92500" lnSpcReduction="10000"/>
          </a:bodyPr>
          <a:lstStyle/>
          <a:p>
            <a:pPr>
              <a:buFont typeface="Arial" panose="020B0604020202020204" pitchFamily="34" charset="0"/>
              <a:buChar char="•"/>
            </a:pPr>
            <a:r>
              <a:rPr lang="en-AU" dirty="0"/>
              <a:t>Each Monday run the accelerator normally for a few hours for checkout</a:t>
            </a:r>
          </a:p>
          <a:p>
            <a:pPr>
              <a:buFont typeface="Arial" panose="020B0604020202020204" pitchFamily="34" charset="0"/>
              <a:buChar char="•"/>
            </a:pPr>
            <a:r>
              <a:rPr lang="en-AU" dirty="0"/>
              <a:t>Ops developed a machine checklist for verifying LCW, power, vacuum, etc… on days without users.</a:t>
            </a:r>
          </a:p>
          <a:p>
            <a:pPr>
              <a:buFont typeface="Arial" panose="020B0604020202020204" pitchFamily="34" charset="0"/>
              <a:buChar char="•"/>
            </a:pPr>
            <a:r>
              <a:rPr lang="en-AU" dirty="0"/>
              <a:t>Ops developed an </a:t>
            </a:r>
            <a:r>
              <a:rPr lang="en-AU" dirty="0" err="1"/>
              <a:t>elog</a:t>
            </a:r>
            <a:r>
              <a:rPr lang="en-AU" dirty="0"/>
              <a:t> template for recording in-person interactions</a:t>
            </a:r>
          </a:p>
        </p:txBody>
      </p:sp>
      <p:pic>
        <p:nvPicPr>
          <p:cNvPr id="5" name="Picture 4">
            <a:extLst>
              <a:ext uri="{FF2B5EF4-FFF2-40B4-BE49-F238E27FC236}">
                <a16:creationId xmlns:a16="http://schemas.microsoft.com/office/drawing/2014/main" id="{A66CD538-629D-4336-88B7-E5D395BEC7D4}"/>
              </a:ext>
            </a:extLst>
          </p:cNvPr>
          <p:cNvPicPr>
            <a:picLocks noChangeAspect="1"/>
          </p:cNvPicPr>
          <p:nvPr/>
        </p:nvPicPr>
        <p:blipFill>
          <a:blip r:embed="rId3"/>
          <a:stretch>
            <a:fillRect/>
          </a:stretch>
        </p:blipFill>
        <p:spPr>
          <a:xfrm>
            <a:off x="6570649" y="1600200"/>
            <a:ext cx="5343525" cy="2409825"/>
          </a:xfrm>
          <a:prstGeom prst="rect">
            <a:avLst/>
          </a:prstGeom>
        </p:spPr>
      </p:pic>
    </p:spTree>
    <p:extLst>
      <p:ext uri="{BB962C8B-B14F-4D97-AF65-F5344CB8AC3E}">
        <p14:creationId xmlns:p14="http://schemas.microsoft.com/office/powerpoint/2010/main" val="426917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ANSTO Title">
  <a:themeElements>
    <a:clrScheme name="ANSTO">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70835900-DB24-1E4B-9B40-D34C4D8F1E42}" vid="{69AA42AE-D526-B44A-B547-63CED81F3E1C}"/>
    </a:ext>
  </a:extLst>
</a:theme>
</file>

<file path=ppt/theme/theme2.xml><?xml version="1.0" encoding="utf-8"?>
<a:theme xmlns:a="http://schemas.openxmlformats.org/drawingml/2006/main" name="ANSTO Main Content">
  <a:themeElements>
    <a:clrScheme name="">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70835900-DB24-1E4B-9B40-D34C4D8F1E42}" vid="{D16FAA05-3DA8-F14D-842C-EFB52E22212E}"/>
    </a:ext>
  </a:extLst>
</a:theme>
</file>

<file path=ppt/theme/theme3.xml><?xml version="1.0" encoding="utf-8"?>
<a:theme xmlns:a="http://schemas.openxmlformats.org/drawingml/2006/main" name="ANSTO Blue slides">
  <a:themeElements>
    <a:clrScheme name="ANSTO">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70835900-DB24-1E4B-9B40-D34C4D8F1E42}" vid="{E3F1BEE3-0D6F-0A43-BF38-EF93417307AD}"/>
    </a:ext>
  </a:extLst>
</a:theme>
</file>

<file path=ppt/theme/theme4.xml><?xml version="1.0" encoding="utf-8"?>
<a:theme xmlns:a="http://schemas.openxmlformats.org/drawingml/2006/main" name="ANSTO Dark blue slides">
  <a:themeElements>
    <a:clrScheme name="ANSTO">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70835900-DB24-1E4B-9B40-D34C4D8F1E42}" vid="{0187362D-D8D4-7748-9442-5A3F9C811044}"/>
    </a:ext>
  </a:extLst>
</a:theme>
</file>

<file path=ppt/theme/theme5.xml><?xml version="1.0" encoding="utf-8"?>
<a:theme xmlns:a="http://schemas.openxmlformats.org/drawingml/2006/main" name="ANSTO Teal slides">
  <a:themeElements>
    <a:clrScheme name="ANSTO">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70835900-DB24-1E4B-9B40-D34C4D8F1E42}" vid="{45049870-FAC7-D541-8A40-EF1B244BC2EA}"/>
    </a:ext>
  </a:extLst>
</a:theme>
</file>

<file path=ppt/theme/theme6.xml><?xml version="1.0" encoding="utf-8"?>
<a:theme xmlns:a="http://schemas.openxmlformats.org/drawingml/2006/main" name="ANSTO Thank you slide">
  <a:themeElements>
    <a:clrScheme name="ANSTO">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70835900-DB24-1E4B-9B40-D34C4D8F1E42}" vid="{AFDF4BAD-DAD5-664B-9F2B-BE4D436AC10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ANSTO-Template-CorpFonts-2018-16x9</Template>
  <TotalTime>3846</TotalTime>
  <Words>2539</Words>
  <Application>Microsoft Office PowerPoint</Application>
  <PresentationFormat>Widescreen</PresentationFormat>
  <Paragraphs>317</Paragraphs>
  <Slides>28</Slides>
  <Notes>23</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28</vt:i4>
      </vt:variant>
    </vt:vector>
  </HeadingPairs>
  <TitlesOfParts>
    <vt:vector size="41" baseType="lpstr">
      <vt:lpstr>Arial</vt:lpstr>
      <vt:lpstr>Fira Sans ExtraBold</vt:lpstr>
      <vt:lpstr>Fira Sans Light</vt:lpstr>
      <vt:lpstr>Calibri</vt:lpstr>
      <vt:lpstr>Poppins</vt:lpstr>
      <vt:lpstr>Fira Sans</vt:lpstr>
      <vt:lpstr>Wingdings</vt:lpstr>
      <vt:lpstr>ANSTO Title</vt:lpstr>
      <vt:lpstr>ANSTO Main Content</vt:lpstr>
      <vt:lpstr>ANSTO Blue slides</vt:lpstr>
      <vt:lpstr>ANSTO Dark blue slides</vt:lpstr>
      <vt:lpstr>ANSTO Teal slides</vt:lpstr>
      <vt:lpstr>ANSTO Thank you slide</vt:lpstr>
      <vt:lpstr>Operating the Australian Synchrotron during the Pandemic</vt:lpstr>
      <vt:lpstr>A timeline of Covid-19 in Melbourne</vt:lpstr>
      <vt:lpstr>Australian Synchrotron Essential Facts</vt:lpstr>
      <vt:lpstr>The Operator Job</vt:lpstr>
      <vt:lpstr>The First Wave: March 2020 - May 2020 </vt:lpstr>
      <vt:lpstr> Before Lockdown - Pandemic Rules for Operators</vt:lpstr>
      <vt:lpstr>Daily New Cases in Victoria: 01/03-31/05</vt:lpstr>
      <vt:lpstr>1st Wave Lockdown Restrictions</vt:lpstr>
      <vt:lpstr>Ops Response</vt:lpstr>
      <vt:lpstr>Lessons Learned</vt:lpstr>
      <vt:lpstr>The Second Wave: June 2020 – October 2020</vt:lpstr>
      <vt:lpstr>Daily New Cases in Victoria: 01/03-31/05</vt:lpstr>
      <vt:lpstr>Daily New Cases in Victoria: 01/03-31/10</vt:lpstr>
      <vt:lpstr>2nd Wave Lockdown Restrictions</vt:lpstr>
      <vt:lpstr>Lessons Learned</vt:lpstr>
      <vt:lpstr>Return to Normal(ish):  November 2020 – June 2021</vt:lpstr>
      <vt:lpstr>Daily New Cases in Victoria: 01/03-30/06/21</vt:lpstr>
      <vt:lpstr>Return to normal(ish)</vt:lpstr>
      <vt:lpstr>Ops Response</vt:lpstr>
      <vt:lpstr>Lessons Learned</vt:lpstr>
      <vt:lpstr>The Third Wave: July 2021 - </vt:lpstr>
      <vt:lpstr>Daily New Cases in Victoria: 01/03-30/09/21</vt:lpstr>
      <vt:lpstr>The 3rd Wave – Restrictions back</vt:lpstr>
      <vt:lpstr>PowerPoint Presentation</vt:lpstr>
      <vt:lpstr>PowerPoint Presentation</vt:lpstr>
      <vt:lpstr>Key Takeaways</vt:lpstr>
      <vt:lpstr>Stats</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the Australian Synchrotron during Covid-19</dc:title>
  <dc:creator>LAFKY, Mike</dc:creator>
  <cp:lastModifiedBy>LAFKY, Mike</cp:lastModifiedBy>
  <cp:revision>313</cp:revision>
  <dcterms:created xsi:type="dcterms:W3CDTF">2021-09-27T05:10:26Z</dcterms:created>
  <dcterms:modified xsi:type="dcterms:W3CDTF">2021-10-05T13:34:06Z</dcterms:modified>
</cp:coreProperties>
</file>